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9" r:id="rId3"/>
    <p:sldId id="298" r:id="rId4"/>
    <p:sldId id="263" r:id="rId5"/>
    <p:sldId id="264" r:id="rId6"/>
    <p:sldId id="265" r:id="rId7"/>
    <p:sldId id="266" r:id="rId8"/>
    <p:sldId id="267" r:id="rId9"/>
    <p:sldId id="256" r:id="rId10"/>
    <p:sldId id="268" r:id="rId11"/>
    <p:sldId id="257" r:id="rId12"/>
    <p:sldId id="269" r:id="rId13"/>
    <p:sldId id="270" r:id="rId14"/>
    <p:sldId id="272" r:id="rId15"/>
    <p:sldId id="273" r:id="rId16"/>
    <p:sldId id="278" r:id="rId17"/>
    <p:sldId id="259" r:id="rId18"/>
    <p:sldId id="274" r:id="rId19"/>
    <p:sldId id="275" r:id="rId20"/>
    <p:sldId id="276" r:id="rId21"/>
    <p:sldId id="261" r:id="rId22"/>
    <p:sldId id="260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300" r:id="rId43"/>
    <p:sldId id="301" r:id="rId44"/>
    <p:sldId id="29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FFFF"/>
    <a:srgbClr val="FF00FF"/>
    <a:srgbClr val="66FF33"/>
    <a:srgbClr val="FF9933"/>
    <a:srgbClr val="D60093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57400" y="1143000"/>
            <a:ext cx="5410200" cy="51816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228601"/>
            <a:ext cx="1266825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12954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1295400" y="1905000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66FFFF"/>
                </a:solidFill>
                <a:latin typeface="Algerian" pitchFamily="82" charset="0"/>
              </a:rPr>
              <a:t>H</a:t>
            </a:r>
            <a:r>
              <a:rPr lang="en-US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ADITS</a:t>
            </a:r>
            <a:r>
              <a:rPr lang="en-US" sz="7200" dirty="0" smtClean="0">
                <a:solidFill>
                  <a:srgbClr val="66FFFF"/>
                </a:solidFill>
                <a:latin typeface="Algerian" pitchFamily="82" charset="0"/>
              </a:rPr>
              <a:t>-</a:t>
            </a:r>
            <a:r>
              <a:rPr lang="en-US" sz="7200" dirty="0" smtClean="0">
                <a:solidFill>
                  <a:srgbClr val="FFC000"/>
                </a:solidFill>
                <a:latin typeface="Algerian" pitchFamily="82" charset="0"/>
              </a:rPr>
              <a:t>HADIT</a:t>
            </a:r>
            <a:r>
              <a:rPr lang="en-US" sz="7200" dirty="0" smtClean="0">
                <a:solidFill>
                  <a:srgbClr val="66FFFF"/>
                </a:solidFill>
                <a:latin typeface="Algerian" pitchFamily="82" charset="0"/>
              </a:rPr>
              <a:t>S</a:t>
            </a:r>
            <a:r>
              <a:rPr lang="en-US" sz="7200" dirty="0" smtClean="0"/>
              <a:t> </a:t>
            </a:r>
            <a:r>
              <a:rPr lang="en-US" sz="7200" i="1" dirty="0" smtClean="0">
                <a:solidFill>
                  <a:srgbClr val="FF0000"/>
                </a:solidFill>
                <a:latin typeface="Mistral" pitchFamily="66" charset="0"/>
              </a:rPr>
              <a:t>TENTANG</a:t>
            </a:r>
            <a:r>
              <a:rPr lang="en-US" sz="7200" dirty="0" smtClean="0"/>
              <a:t> </a:t>
            </a:r>
            <a:r>
              <a:rPr lang="en-US" sz="7200" dirty="0" smtClean="0">
                <a:solidFill>
                  <a:schemeClr val="bg1"/>
                </a:solidFill>
                <a:latin typeface="Algerian" pitchFamily="82" charset="0"/>
              </a:rPr>
              <a:t>M</a:t>
            </a: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ENUNTUT</a:t>
            </a:r>
            <a:r>
              <a:rPr lang="en-US" sz="72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sz="7200" dirty="0" smtClean="0">
                <a:solidFill>
                  <a:srgbClr val="00B050"/>
                </a:solidFill>
                <a:latin typeface="Algerian" pitchFamily="82" charset="0"/>
              </a:rPr>
              <a:t>ILM</a:t>
            </a:r>
            <a:r>
              <a:rPr lang="en-US" sz="7200" dirty="0" smtClean="0">
                <a:solidFill>
                  <a:schemeClr val="bg1"/>
                </a:solidFill>
                <a:latin typeface="Algerian" pitchFamily="82" charset="0"/>
              </a:rPr>
              <a:t>U</a:t>
            </a:r>
            <a:endParaRPr lang="en-US" sz="7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152400"/>
            <a:ext cx="8839200" cy="6477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762000" y="762000"/>
            <a:ext cx="7848600" cy="160020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914400" y="914400"/>
            <a:ext cx="7543800" cy="1295400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52400"/>
            <a:ext cx="27432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ALHADITS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90600"/>
            <a:ext cx="5953125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895600" y="5715000"/>
            <a:ext cx="42668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HR. </a:t>
            </a:r>
            <a:r>
              <a:rPr lang="en-US" sz="4000" dirty="0" err="1" smtClean="0">
                <a:solidFill>
                  <a:schemeClr val="bg1"/>
                </a:solidFill>
              </a:rPr>
              <a:t>Ibnu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Abdil</a:t>
            </a:r>
            <a:r>
              <a:rPr lang="en-US" sz="4000" dirty="0" smtClean="0">
                <a:solidFill>
                  <a:schemeClr val="bg1"/>
                </a:solidFill>
              </a:rPr>
              <a:t> Barr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2895600"/>
            <a:ext cx="8665449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6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6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pandai</a:t>
            </a:r>
            <a:r>
              <a:rPr kumimoji="0" lang="en-US" sz="6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endParaRPr lang="en-US" sz="6000" i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kepercayaan</a:t>
            </a:r>
            <a:r>
              <a:rPr kumimoji="0" lang="en-US" sz="5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 Yang </a:t>
            </a:r>
            <a:r>
              <a:rPr kumimoji="0" lang="en-US" sz="5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Maha</a:t>
            </a:r>
            <a:endParaRPr lang="en-US" sz="5400" i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Suci</a:t>
            </a:r>
            <a:r>
              <a:rPr kumimoji="0" lang="en-US" sz="6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6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6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bumi</a:t>
            </a:r>
            <a:r>
              <a:rPr kumimoji="0" lang="en-US" sz="6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2438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chemeClr val="bg1"/>
                </a:solidFill>
              </a:rPr>
              <a:t>Al’aalimu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amiinullaahi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subkhaanahu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fil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ardli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52400"/>
            <a:ext cx="8991600" cy="67056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0" y="3581400"/>
            <a:ext cx="9144000" cy="2743200"/>
          </a:xfrm>
          <a:prstGeom prst="trapezoi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95600" y="762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ALHADITS</a:t>
            </a:r>
            <a:endParaRPr lang="en-US" sz="60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93274" y="6211669"/>
            <a:ext cx="55933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Ahmad,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Ibnu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Hibban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Hakim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3581400"/>
            <a:ext cx="9167511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Sesungguhnya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malaikat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itu</a:t>
            </a:r>
            <a:endParaRPr lang="en-US" sz="4400" b="1" i="1" dirty="0" smtClean="0">
              <a:ln w="50800"/>
              <a:solidFill>
                <a:schemeClr val="bg1">
                  <a:shade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membentangkan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sayapnya</a:t>
            </a:r>
            <a:endParaRPr lang="en-US" sz="4400" b="1" i="1" dirty="0" smtClean="0">
              <a:ln w="50800"/>
              <a:solidFill>
                <a:schemeClr val="bg1">
                  <a:shade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bagi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menuntut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ilmu</a:t>
            </a:r>
            <a:endParaRPr lang="en-US" sz="4400" b="1" i="1" dirty="0" smtClean="0">
              <a:ln w="50800"/>
              <a:solidFill>
                <a:schemeClr val="bg1">
                  <a:shade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karena</a:t>
            </a:r>
            <a:r>
              <a:rPr kumimoji="0" lang="en-US" sz="40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ridla</a:t>
            </a:r>
            <a:r>
              <a:rPr kumimoji="0" lang="en-US" sz="40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kepada</a:t>
            </a:r>
            <a:r>
              <a:rPr kumimoji="0" lang="en-US" sz="40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kumimoji="0" lang="en-US" sz="40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40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40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lakukan</a:t>
            </a:r>
            <a:r>
              <a:rPr kumimoji="0" lang="en-US" sz="40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40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31242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Innalmalaaikata</a:t>
            </a:r>
            <a:r>
              <a:rPr lang="en-US" i="1" dirty="0" smtClean="0"/>
              <a:t> </a:t>
            </a:r>
            <a:r>
              <a:rPr lang="en-US" i="1" dirty="0" err="1" smtClean="0"/>
              <a:t>latadla’u</a:t>
            </a:r>
            <a:r>
              <a:rPr lang="en-US" i="1" dirty="0" smtClean="0"/>
              <a:t> </a:t>
            </a:r>
            <a:r>
              <a:rPr lang="en-US" i="1" dirty="0" err="1" smtClean="0"/>
              <a:t>ajnikhatahaa</a:t>
            </a:r>
            <a:r>
              <a:rPr lang="en-US" i="1" dirty="0" smtClean="0"/>
              <a:t> </a:t>
            </a:r>
            <a:r>
              <a:rPr lang="en-US" i="1" dirty="0" err="1" smtClean="0"/>
              <a:t>lithaalibil’ilmi</a:t>
            </a:r>
            <a:r>
              <a:rPr lang="en-US" i="1" dirty="0" smtClean="0"/>
              <a:t> </a:t>
            </a:r>
            <a:r>
              <a:rPr lang="en-US" i="1" dirty="0" err="1" smtClean="0"/>
              <a:t>ridlan</a:t>
            </a:r>
            <a:r>
              <a:rPr lang="en-US" i="1" dirty="0" smtClean="0"/>
              <a:t> </a:t>
            </a:r>
            <a:r>
              <a:rPr lang="en-US" i="1" dirty="0" err="1" smtClean="0"/>
              <a:t>bima</a:t>
            </a:r>
            <a:r>
              <a:rPr lang="en-US" i="1" dirty="0" smtClean="0"/>
              <a:t> </a:t>
            </a:r>
            <a:r>
              <a:rPr lang="en-US" i="1" dirty="0" err="1" smtClean="0"/>
              <a:t>yashna’u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048000"/>
            <a:ext cx="9144000" cy="2667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219200"/>
            <a:ext cx="9144000" cy="1295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371600"/>
            <a:ext cx="8839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2438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ALHADITS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696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600200" y="5791200"/>
            <a:ext cx="6524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Ibnu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Hibban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Ibnu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Abdil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Barr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200400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/>
              <a:t>“</a:t>
            </a:r>
            <a:r>
              <a:rPr lang="en-US" sz="4000" i="1" dirty="0" err="1" smtClean="0"/>
              <a:t>Satu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bab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dari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ilmu</a:t>
            </a:r>
            <a:r>
              <a:rPr lang="en-US" sz="4000" i="1" dirty="0" smtClean="0"/>
              <a:t> yang </a:t>
            </a:r>
            <a:r>
              <a:rPr lang="en-US" sz="4000" i="1" dirty="0" err="1" smtClean="0"/>
              <a:t>dipelajari</a:t>
            </a:r>
            <a:endParaRPr lang="en-US" sz="4000" i="1" dirty="0" smtClean="0"/>
          </a:p>
          <a:p>
            <a:pPr algn="ctr"/>
            <a:r>
              <a:rPr lang="en-US" sz="4000" i="1" dirty="0" err="1" smtClean="0"/>
              <a:t>oleh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seseorang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adalah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lebih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baik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baginya</a:t>
            </a:r>
            <a:endParaRPr lang="en-US" sz="4000" i="1" dirty="0" smtClean="0"/>
          </a:p>
          <a:p>
            <a:pPr algn="ctr"/>
            <a:r>
              <a:rPr lang="en-US" sz="3600" i="1" dirty="0" err="1" smtClean="0"/>
              <a:t>dari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pada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dunia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apa</a:t>
            </a:r>
            <a:r>
              <a:rPr lang="en-US" sz="3600" i="1" dirty="0" smtClean="0"/>
              <a:t> yang </a:t>
            </a:r>
            <a:r>
              <a:rPr lang="en-US" sz="3600" i="1" dirty="0" err="1" smtClean="0"/>
              <a:t>ada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padanya</a:t>
            </a:r>
            <a:r>
              <a:rPr lang="en-US" sz="3600" i="1" dirty="0" smtClean="0"/>
              <a:t>.”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514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Baabun</a:t>
            </a:r>
            <a:r>
              <a:rPr lang="en-US" i="1" dirty="0" smtClean="0"/>
              <a:t> </a:t>
            </a:r>
            <a:r>
              <a:rPr lang="en-US" i="1" dirty="0" err="1" smtClean="0"/>
              <a:t>minal’ilmi</a:t>
            </a:r>
            <a:r>
              <a:rPr lang="en-US" i="1" dirty="0" smtClean="0"/>
              <a:t> </a:t>
            </a:r>
            <a:r>
              <a:rPr lang="en-US" i="1" dirty="0" err="1" smtClean="0"/>
              <a:t>yata’allamuhurrajulu</a:t>
            </a:r>
            <a:r>
              <a:rPr lang="en-US" i="1" dirty="0" smtClean="0"/>
              <a:t> </a:t>
            </a:r>
            <a:r>
              <a:rPr lang="en-US" i="1" dirty="0" err="1" smtClean="0"/>
              <a:t>khairun</a:t>
            </a:r>
            <a:r>
              <a:rPr lang="en-US" i="1" dirty="0" smtClean="0"/>
              <a:t> </a:t>
            </a:r>
            <a:r>
              <a:rPr lang="en-US" i="1" dirty="0" err="1" smtClean="0"/>
              <a:t>lahu</a:t>
            </a:r>
            <a:r>
              <a:rPr lang="en-US" i="1" dirty="0" smtClean="0"/>
              <a:t> </a:t>
            </a:r>
            <a:r>
              <a:rPr lang="en-US" i="1" dirty="0" err="1" smtClean="0"/>
              <a:t>minaddunyaa</a:t>
            </a:r>
            <a:r>
              <a:rPr lang="en-US" i="1" dirty="0" smtClean="0"/>
              <a:t> </a:t>
            </a:r>
            <a:r>
              <a:rPr lang="en-US" i="1" dirty="0" err="1" smtClean="0"/>
              <a:t>wamaa</a:t>
            </a:r>
            <a:r>
              <a:rPr lang="en-US" i="1" dirty="0" smtClean="0"/>
              <a:t> </a:t>
            </a:r>
            <a:r>
              <a:rPr lang="en-US" i="1" dirty="0" err="1" smtClean="0"/>
              <a:t>fiihaa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228600" y="990600"/>
            <a:ext cx="8686800" cy="4953000"/>
          </a:xfrm>
          <a:prstGeom prst="hexagon">
            <a:avLst/>
          </a:prstGeom>
          <a:solidFill>
            <a:srgbClr val="66FFFF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381000" y="1143000"/>
            <a:ext cx="8305800" cy="4572000"/>
          </a:xfrm>
          <a:prstGeom prst="hexagon">
            <a:avLst/>
          </a:prstGeom>
          <a:solidFill>
            <a:schemeClr val="bg1"/>
          </a:solidFill>
          <a:ln w="762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3048000" cy="1143000"/>
          </a:xfrm>
        </p:spPr>
        <p:txBody>
          <a:bodyPr/>
          <a:lstStyle/>
          <a:p>
            <a:r>
              <a:rPr lang="en-US" dirty="0" smtClean="0"/>
              <a:t>ALHADITS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905000"/>
            <a:ext cx="4143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09800" y="6019800"/>
            <a:ext cx="47696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Ibnu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Al-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Baihaqi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505200"/>
            <a:ext cx="80568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i="1" dirty="0" smtClean="0"/>
              <a:t>“</a:t>
            </a:r>
            <a:r>
              <a:rPr lang="en-US" sz="4800" i="1" dirty="0" err="1" smtClean="0"/>
              <a:t>Tuntutlah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ilmu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walau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ke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Cina</a:t>
            </a:r>
            <a:r>
              <a:rPr lang="en-US" sz="4800" i="1" dirty="0" smtClean="0"/>
              <a:t>.”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2743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Uthlubul’ilma</a:t>
            </a:r>
            <a:r>
              <a:rPr lang="en-US" i="1" dirty="0" smtClean="0"/>
              <a:t> </a:t>
            </a:r>
            <a:r>
              <a:rPr lang="en-US" i="1" dirty="0" err="1" smtClean="0"/>
              <a:t>walau</a:t>
            </a:r>
            <a:r>
              <a:rPr lang="en-US" i="1" dirty="0" smtClean="0"/>
              <a:t> </a:t>
            </a:r>
            <a:r>
              <a:rPr lang="en-US" i="1" dirty="0" err="1" smtClean="0"/>
              <a:t>bishshiin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ata 9"/>
          <p:cNvSpPr/>
          <p:nvPr/>
        </p:nvSpPr>
        <p:spPr>
          <a:xfrm>
            <a:off x="3886200" y="0"/>
            <a:ext cx="4724400" cy="6858000"/>
          </a:xfrm>
          <a:prstGeom prst="flowChartInputOutpu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ata 8"/>
          <p:cNvSpPr/>
          <p:nvPr/>
        </p:nvSpPr>
        <p:spPr>
          <a:xfrm>
            <a:off x="152400" y="0"/>
            <a:ext cx="4724400" cy="6858000"/>
          </a:xfrm>
          <a:prstGeom prst="flowChartInputOutpu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85800"/>
            <a:ext cx="9144000" cy="5638800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838200"/>
            <a:ext cx="8763000" cy="525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0"/>
            <a:ext cx="3657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ALHADITS</a:t>
            </a:r>
            <a:endParaRPr lang="en-US" sz="32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09600" y="6248400"/>
            <a:ext cx="8032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Ath-Thabrani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Ibnu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Mardawaih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Inbus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Sunni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Abu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Na’im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14400"/>
            <a:ext cx="66103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0503" y="3733800"/>
            <a:ext cx="892109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seyogyanya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bagi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bodoh</a:t>
            </a:r>
            <a:endParaRPr lang="en-US" sz="36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diam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kebodohannya</a:t>
            </a:r>
            <a:endParaRPr lang="en-US" sz="36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seyogyanya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berilmu</a:t>
            </a:r>
            <a:endParaRPr lang="en-US" sz="36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diam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ilmunya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048000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/>
              <a:t>Laa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yanbaghi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liljaahili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anyaskuta</a:t>
            </a:r>
            <a:r>
              <a:rPr lang="en-US" sz="1400" i="1" dirty="0" smtClean="0"/>
              <a:t> ‘ala </a:t>
            </a:r>
            <a:r>
              <a:rPr lang="en-US" sz="1400" i="1" dirty="0" err="1" smtClean="0"/>
              <a:t>jahlihi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walaa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lil’aalimi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anyaskuta</a:t>
            </a:r>
            <a:r>
              <a:rPr lang="en-US" sz="1400" i="1" dirty="0" smtClean="0"/>
              <a:t> ‘ala ‘</a:t>
            </a:r>
            <a:r>
              <a:rPr lang="en-US" sz="1400" i="1" dirty="0" err="1" smtClean="0"/>
              <a:t>ilmihi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 rot="14897447">
            <a:off x="4710185" y="2976004"/>
            <a:ext cx="4436801" cy="3142501"/>
          </a:xfrm>
          <a:prstGeom prst="star5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 rot="6858376">
            <a:off x="46318" y="3123141"/>
            <a:ext cx="4334322" cy="3002356"/>
          </a:xfrm>
          <a:prstGeom prst="star5">
            <a:avLst/>
          </a:prstGeom>
          <a:solidFill>
            <a:srgbClr val="99FF33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0" y="152400"/>
            <a:ext cx="9144000" cy="6477000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05000" cy="487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ALHADITS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28675"/>
            <a:ext cx="8601075" cy="1762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791467" y="6324600"/>
            <a:ext cx="3380733" cy="40011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Ad-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Ibnus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Sunni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" y="3048000"/>
            <a:ext cx="836382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Barang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siapa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didatangi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kematian</a:t>
            </a:r>
            <a:endParaRPr lang="en-US" sz="4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dimana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sedang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menuntut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ilmu</a:t>
            </a:r>
            <a:endParaRPr lang="en-US" sz="4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menghidupkan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Islam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antara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nabi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syurga</a:t>
            </a:r>
            <a:endParaRPr lang="en-US" sz="4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satu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derajat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tingkat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667000"/>
            <a:ext cx="845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Man </a:t>
            </a:r>
            <a:r>
              <a:rPr lang="en-US" sz="1200" dirty="0" err="1" smtClean="0"/>
              <a:t>jaa</a:t>
            </a:r>
            <a:r>
              <a:rPr lang="en-US" sz="1200" dirty="0" smtClean="0"/>
              <a:t> </a:t>
            </a:r>
            <a:r>
              <a:rPr lang="en-US" sz="1200" dirty="0" err="1" smtClean="0"/>
              <a:t>ahulmautu</a:t>
            </a:r>
            <a:r>
              <a:rPr lang="en-US" sz="1200" dirty="0" smtClean="0"/>
              <a:t> </a:t>
            </a:r>
            <a:r>
              <a:rPr lang="en-US" sz="1200" dirty="0" err="1" smtClean="0"/>
              <a:t>wahuwa</a:t>
            </a:r>
            <a:r>
              <a:rPr lang="en-US" sz="1200" dirty="0" smtClean="0"/>
              <a:t> </a:t>
            </a:r>
            <a:r>
              <a:rPr lang="en-US" sz="1200" dirty="0" err="1" smtClean="0"/>
              <a:t>yathlubul</a:t>
            </a:r>
            <a:r>
              <a:rPr lang="en-US" sz="1200" dirty="0" smtClean="0"/>
              <a:t> ‘</a:t>
            </a:r>
            <a:r>
              <a:rPr lang="en-US" sz="1200" dirty="0" err="1" smtClean="0"/>
              <a:t>ilma</a:t>
            </a:r>
            <a:r>
              <a:rPr lang="en-US" sz="1200" dirty="0" smtClean="0"/>
              <a:t> </a:t>
            </a:r>
            <a:r>
              <a:rPr lang="en-US" sz="1200" dirty="0" err="1" smtClean="0"/>
              <a:t>liyakhya</a:t>
            </a:r>
            <a:r>
              <a:rPr lang="en-US" sz="1200" dirty="0" smtClean="0"/>
              <a:t> </a:t>
            </a:r>
            <a:r>
              <a:rPr lang="en-US" sz="1200" dirty="0" err="1" smtClean="0"/>
              <a:t>bihil</a:t>
            </a:r>
            <a:r>
              <a:rPr lang="en-US" sz="1200" dirty="0" smtClean="0"/>
              <a:t> </a:t>
            </a:r>
            <a:r>
              <a:rPr lang="en-US" sz="1200" dirty="0" err="1" smtClean="0"/>
              <a:t>islaamu</a:t>
            </a:r>
            <a:r>
              <a:rPr lang="en-US" sz="1200" dirty="0" smtClean="0"/>
              <a:t> </a:t>
            </a:r>
            <a:r>
              <a:rPr lang="en-US" sz="1200" dirty="0" err="1" smtClean="0"/>
              <a:t>fabainahu</a:t>
            </a:r>
            <a:r>
              <a:rPr lang="en-US" sz="1200" dirty="0" smtClean="0"/>
              <a:t> </a:t>
            </a:r>
            <a:r>
              <a:rPr lang="en-US" sz="1200" dirty="0" err="1" smtClean="0"/>
              <a:t>wabainal</a:t>
            </a:r>
            <a:r>
              <a:rPr lang="en-US" sz="1200" dirty="0" smtClean="0"/>
              <a:t> </a:t>
            </a:r>
            <a:r>
              <a:rPr lang="en-US" sz="1200" dirty="0" err="1" smtClean="0"/>
              <a:t>anbiyaai</a:t>
            </a:r>
            <a:r>
              <a:rPr lang="en-US" sz="1200" dirty="0" smtClean="0"/>
              <a:t> </a:t>
            </a:r>
            <a:r>
              <a:rPr lang="en-US" sz="1200" dirty="0" err="1" smtClean="0"/>
              <a:t>filjannati</a:t>
            </a:r>
            <a:r>
              <a:rPr lang="en-US" sz="1200" dirty="0" smtClean="0"/>
              <a:t> </a:t>
            </a:r>
            <a:r>
              <a:rPr lang="en-US" sz="1200" dirty="0" err="1" smtClean="0"/>
              <a:t>darajatun</a:t>
            </a:r>
            <a:r>
              <a:rPr lang="en-US" sz="1200" dirty="0" smtClean="0"/>
              <a:t> </a:t>
            </a:r>
            <a:r>
              <a:rPr lang="en-US" sz="1200" dirty="0" err="1" smtClean="0"/>
              <a:t>waakhidatun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/>
        </p:nvSpPr>
        <p:spPr>
          <a:xfrm>
            <a:off x="0" y="1219200"/>
            <a:ext cx="9144000" cy="5105400"/>
          </a:xfrm>
          <a:prstGeom prst="round2Diag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0"/>
            <a:ext cx="32004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ALHADITS</a:t>
            </a:r>
            <a:endParaRPr lang="en-US" sz="3600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743200" y="6324600"/>
            <a:ext cx="6172200" cy="369332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HR. </a:t>
            </a:r>
            <a:r>
              <a:rPr lang="en-US" dirty="0" err="1" smtClean="0"/>
              <a:t>Ath-Thabrani</a:t>
            </a:r>
            <a:r>
              <a:rPr lang="en-US" dirty="0" smtClean="0"/>
              <a:t>, </a:t>
            </a:r>
            <a:r>
              <a:rPr lang="en-US" dirty="0" err="1" smtClean="0"/>
              <a:t>Ibnu</a:t>
            </a:r>
            <a:r>
              <a:rPr lang="en-US" dirty="0" smtClean="0"/>
              <a:t> </a:t>
            </a:r>
            <a:r>
              <a:rPr lang="en-US" dirty="0" err="1" smtClean="0"/>
              <a:t>Mardawaih</a:t>
            </a:r>
            <a:r>
              <a:rPr lang="en-US" dirty="0" smtClean="0"/>
              <a:t>, </a:t>
            </a:r>
            <a:r>
              <a:rPr lang="en-US" dirty="0" err="1" smtClean="0"/>
              <a:t>Ibnu</a:t>
            </a:r>
            <a:r>
              <a:rPr lang="en-US" dirty="0" smtClean="0"/>
              <a:t> Sunni </a:t>
            </a:r>
            <a:r>
              <a:rPr lang="en-US" dirty="0" err="1" smtClean="0"/>
              <a:t>dan</a:t>
            </a:r>
            <a:r>
              <a:rPr lang="en-US" dirty="0" smtClean="0"/>
              <a:t> Abu </a:t>
            </a:r>
            <a:r>
              <a:rPr lang="en-US" dirty="0" err="1" smtClean="0"/>
              <a:t>Nai’im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3810000"/>
            <a:ext cx="896008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Ilmu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itu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gudang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kuncinya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bertanya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Ketahuilah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bertanyalah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Sungguh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padanya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diberi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pahala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empat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yaitu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penanya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berilmu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pendengar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senang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kepada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i="1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mereka</a:t>
            </a:r>
            <a:r>
              <a:rPr kumimoji="0" lang="en-US" sz="32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2004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chemeClr val="bg1"/>
                </a:solidFill>
              </a:rPr>
              <a:t>Al’ilmu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khazaainu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mafaatiikhuhasysyuaalu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fas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aluu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fainnahu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yu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jaru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fiihi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arba’atun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assaailu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wal’aalimu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wal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mustami’u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walmukhibbu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lahum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3124200"/>
            <a:ext cx="8839200" cy="3200400"/>
          </a:xfrm>
          <a:prstGeom prst="rect">
            <a:avLst/>
          </a:prstGeom>
          <a:solidFill>
            <a:srgbClr val="FF66FF"/>
          </a:solidFill>
          <a:ln w="76200">
            <a:solidFill>
              <a:srgbClr val="66FF33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685800"/>
            <a:ext cx="8839200" cy="21336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66FF33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73437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657600" y="76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ALHADITS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2400" y="6260068"/>
            <a:ext cx="6596806" cy="369332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Abu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Dawud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At-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Tirmidzi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Ibnu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Majah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Ibnu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Hibban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Al-Hakim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3048000"/>
            <a:ext cx="919020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Barang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siapa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mengetahui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suatu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ilmu</a:t>
            </a:r>
            <a:endParaRPr lang="en-US" sz="4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lalu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menyembunyikannya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hari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kiamat</a:t>
            </a:r>
            <a:endParaRPr lang="en-US" sz="4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Allah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mengenakan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kendali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kepadanya</a:t>
            </a:r>
            <a:endParaRPr lang="en-US" sz="4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kendali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api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27432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Man ‘</a:t>
            </a:r>
            <a:r>
              <a:rPr lang="en-US" i="1" dirty="0" err="1" smtClean="0"/>
              <a:t>allama</a:t>
            </a:r>
            <a:r>
              <a:rPr lang="en-US" i="1" dirty="0" smtClean="0"/>
              <a:t> ‘</a:t>
            </a:r>
            <a:r>
              <a:rPr lang="en-US" i="1" dirty="0" err="1" smtClean="0"/>
              <a:t>ilman</a:t>
            </a:r>
            <a:r>
              <a:rPr lang="en-US" i="1" dirty="0" smtClean="0"/>
              <a:t> </a:t>
            </a:r>
            <a:r>
              <a:rPr lang="en-US" i="1" dirty="0" err="1" smtClean="0"/>
              <a:t>fakatamahu</a:t>
            </a:r>
            <a:r>
              <a:rPr lang="en-US" i="1" dirty="0" smtClean="0"/>
              <a:t> </a:t>
            </a:r>
            <a:r>
              <a:rPr lang="en-US" i="1" dirty="0" err="1" smtClean="0"/>
              <a:t>aljamahullaahu</a:t>
            </a:r>
            <a:r>
              <a:rPr lang="en-US" i="1" dirty="0" smtClean="0"/>
              <a:t> </a:t>
            </a:r>
            <a:r>
              <a:rPr lang="en-US" i="1" dirty="0" err="1" smtClean="0"/>
              <a:t>yaumalqiyaamati</a:t>
            </a:r>
            <a:r>
              <a:rPr lang="en-US" i="1" dirty="0" smtClean="0"/>
              <a:t> </a:t>
            </a:r>
            <a:r>
              <a:rPr lang="en-US" i="1" dirty="0" err="1" smtClean="0"/>
              <a:t>bilijaamin</a:t>
            </a:r>
            <a:r>
              <a:rPr lang="en-US" i="1" dirty="0" smtClean="0"/>
              <a:t> min </a:t>
            </a:r>
            <a:r>
              <a:rPr lang="en-US" i="1" dirty="0" err="1" smtClean="0"/>
              <a:t>naarin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648200" y="0"/>
            <a:ext cx="4495800" cy="6858000"/>
          </a:xfrm>
          <a:prstGeom prst="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648200" cy="6858000"/>
          </a:xfrm>
          <a:prstGeom prst="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</a:srgbClr>
              </a:gs>
              <a:gs pos="50000">
                <a:srgbClr val="66FFFF">
                  <a:shade val="67500"/>
                  <a:satMod val="115000"/>
                </a:srgbClr>
              </a:gs>
              <a:gs pos="100000">
                <a:srgbClr val="66FFFF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ctagon 9"/>
          <p:cNvSpPr/>
          <p:nvPr/>
        </p:nvSpPr>
        <p:spPr>
          <a:xfrm>
            <a:off x="4038600" y="0"/>
            <a:ext cx="5105400" cy="6858000"/>
          </a:xfrm>
          <a:prstGeom prst="octagon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ctagon 8"/>
          <p:cNvSpPr/>
          <p:nvPr/>
        </p:nvSpPr>
        <p:spPr>
          <a:xfrm>
            <a:off x="0" y="0"/>
            <a:ext cx="5334000" cy="6858000"/>
          </a:xfrm>
          <a:prstGeom prst="oc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743200"/>
            <a:ext cx="9144000" cy="3657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2362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2590800" cy="457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ALHADITS</a:t>
            </a:r>
            <a:endParaRPr lang="en-US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33400"/>
            <a:ext cx="81438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263046" y="6320135"/>
            <a:ext cx="266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Muttafaq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alaih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" y="2785170"/>
            <a:ext cx="87774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iri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kecuali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terhadap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dua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orang,yaitu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seorang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dikaruniai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hikmah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ilmu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oleh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 ‘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Azza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jalla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dimana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menetapkan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hukum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dengannya</a:t>
            </a:r>
            <a:endParaRPr lang="en-US" sz="32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mengajarkannya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kepada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manusia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seorang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dianugerahi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harta</a:t>
            </a:r>
            <a:endParaRPr lang="en-US" sz="32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lalu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harta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itu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dibelanjakan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dalam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kebaikan</a:t>
            </a:r>
            <a:r>
              <a:rPr kumimoji="0" lang="en-US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32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2362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Laa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khasada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illaa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fitsnataini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rajulun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aataahullaahu</a:t>
            </a:r>
            <a:r>
              <a:rPr lang="en-US" sz="1200" b="1" dirty="0" smtClean="0"/>
              <a:t> ‘</a:t>
            </a:r>
            <a:r>
              <a:rPr lang="en-US" sz="1200" b="1" dirty="0" err="1" smtClean="0"/>
              <a:t>azza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wajalla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khikmatan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fahuwa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yaqdli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bihaa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wayu’allimuhannaasa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warajulun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aataahullaahu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maalan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fasallathahu</a:t>
            </a:r>
            <a:r>
              <a:rPr lang="en-US" sz="1200" b="1" dirty="0" smtClean="0"/>
              <a:t> ‘ala </a:t>
            </a:r>
            <a:r>
              <a:rPr lang="en-US" sz="1200" b="1" dirty="0" err="1" smtClean="0"/>
              <a:t>halakatihi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filkhairi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981200" y="1676400"/>
            <a:ext cx="5181600" cy="4953000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66FF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733800" y="381000"/>
            <a:ext cx="5181600" cy="4953000"/>
          </a:xfrm>
          <a:prstGeom prst="flowChartConnector">
            <a:avLst/>
          </a:prstGeom>
          <a:solidFill>
            <a:srgbClr val="FF00FF"/>
          </a:solidFill>
          <a:ln>
            <a:solidFill>
              <a:srgbClr val="66FFFF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04800" y="381000"/>
            <a:ext cx="5181600" cy="4953000"/>
          </a:xfrm>
          <a:prstGeom prst="flowChartConnector">
            <a:avLst/>
          </a:prstGeom>
          <a:solidFill>
            <a:srgbClr val="66FFFF"/>
          </a:solidFill>
          <a:ln>
            <a:solidFill>
              <a:srgbClr val="66FF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2743200" cy="792162"/>
          </a:xfrm>
        </p:spPr>
        <p:txBody>
          <a:bodyPr/>
          <a:lstStyle/>
          <a:p>
            <a:r>
              <a:rPr lang="en-US" dirty="0" smtClean="0"/>
              <a:t>ALHADITS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324850" cy="895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971800" y="5638800"/>
            <a:ext cx="33672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Mutafaq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‘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alaih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04800" y="2895600"/>
            <a:ext cx="850181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Barang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siapa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dikehendaki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kebaikan</a:t>
            </a:r>
            <a:endParaRPr lang="en-US" sz="2800" b="1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menjadikannya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pandai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mengenai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agama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diilhami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petunjuk-Nya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Manyuridillaahu</a:t>
            </a:r>
            <a:r>
              <a:rPr lang="en-US" i="1" dirty="0" smtClean="0"/>
              <a:t> </a:t>
            </a:r>
            <a:r>
              <a:rPr lang="en-US" i="1" dirty="0" err="1" smtClean="0"/>
              <a:t>bihi</a:t>
            </a:r>
            <a:r>
              <a:rPr lang="en-US" i="1" dirty="0" smtClean="0"/>
              <a:t> </a:t>
            </a:r>
            <a:r>
              <a:rPr lang="en-US" i="1" dirty="0" err="1" smtClean="0"/>
              <a:t>khairan</a:t>
            </a:r>
            <a:r>
              <a:rPr lang="en-US" i="1" dirty="0" smtClean="0"/>
              <a:t> </a:t>
            </a:r>
            <a:r>
              <a:rPr lang="en-US" i="1" dirty="0" err="1" smtClean="0"/>
              <a:t>yufaqqihu</a:t>
            </a:r>
            <a:r>
              <a:rPr lang="en-US" i="1" dirty="0" smtClean="0"/>
              <a:t> </a:t>
            </a:r>
            <a:r>
              <a:rPr lang="en-US" i="1" dirty="0" err="1" smtClean="0"/>
              <a:t>fiddiini</a:t>
            </a:r>
            <a:r>
              <a:rPr lang="en-US" i="1" dirty="0" smtClean="0"/>
              <a:t> </a:t>
            </a:r>
            <a:r>
              <a:rPr lang="en-US" i="1" dirty="0" err="1" smtClean="0"/>
              <a:t>wayulhimuhu</a:t>
            </a:r>
            <a:r>
              <a:rPr lang="en-US" i="1" dirty="0" smtClean="0"/>
              <a:t> </a:t>
            </a:r>
            <a:r>
              <a:rPr lang="en-US" i="1" dirty="0" err="1" smtClean="0"/>
              <a:t>rusydahu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990600"/>
            <a:ext cx="8839200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Dapat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membaca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hadits-hadits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menuntut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ilmu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Dapat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mengartikan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kata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demi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kata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hadits-hadits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menuntut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ilmu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Dapat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mengartikan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hadits-hadits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menuntu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ilmu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secara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keseluruhan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Menjelaskan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isi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kandungan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hadits-hadits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tentang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menuntut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ilmu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3505200"/>
          </a:xfrm>
          <a:prstGeom prst="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505200"/>
            <a:ext cx="9144000" cy="3352800"/>
          </a:xfrm>
          <a:prstGeom prst="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352800" y="3810000"/>
            <a:ext cx="2819400" cy="266700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e 7"/>
          <p:cNvSpPr/>
          <p:nvPr/>
        </p:nvSpPr>
        <p:spPr>
          <a:xfrm>
            <a:off x="304800" y="5562600"/>
            <a:ext cx="1143000" cy="1066800"/>
          </a:xfrm>
          <a:prstGeom prst="pi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76600" y="0"/>
            <a:ext cx="2743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ALHADITS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19175"/>
            <a:ext cx="85629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3657600"/>
            <a:ext cx="91409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Barang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siapa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mendengarkan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suatu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ayat</a:t>
            </a:r>
            <a:endParaRPr lang="en-US" sz="4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Kitabullah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‘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Azzawajalla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’,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ayat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itu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menjadi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cahaya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baginya</a:t>
            </a:r>
            <a:endParaRPr lang="en-US" sz="4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kiamat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Pie 8"/>
          <p:cNvSpPr/>
          <p:nvPr/>
        </p:nvSpPr>
        <p:spPr>
          <a:xfrm flipH="1">
            <a:off x="7772400" y="5562600"/>
            <a:ext cx="1143000" cy="1143000"/>
          </a:xfrm>
          <a:prstGeom prst="pi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/>
        </p:nvSpPr>
        <p:spPr>
          <a:xfrm rot="4027085">
            <a:off x="196287" y="117122"/>
            <a:ext cx="958877" cy="1062193"/>
          </a:xfrm>
          <a:prstGeom prst="pie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 rot="11563999">
            <a:off x="7725270" y="92613"/>
            <a:ext cx="958877" cy="1062193"/>
          </a:xfrm>
          <a:prstGeom prst="pie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"/>
            <a:ext cx="74961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57400" y="6324600"/>
            <a:ext cx="55758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Abu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Manshur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Muzhaffar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bin Husain 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Arjani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2984480"/>
            <a:ext cx="782028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sayangilah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Alquran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jadikanlah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Alquran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imamku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cahaya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petunjuk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rahmat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bagiku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Allah,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ingatkanlah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lupa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padanya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ajarilah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ketahui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padanya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Berilah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dapat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membacanya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disaat-saat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malam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ujung-ujung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siang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pagi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sore)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jadikanlah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Alquran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sebagai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hujjah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bagiku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wahai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Tuhan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alam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semesta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3048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KESIMPULAN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838201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Menuntut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hukumnya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wajib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bagi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umat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Islam.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menuntut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dimudahkan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jalannya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sorga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pandai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didoakan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oleh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mahluk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langit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bumi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agar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dosanya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diampuni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oleh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Allah SWT.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berilmu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ditinggikan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derajatnya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oleh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Allah SWT.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pandai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merupakan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manusia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utama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karena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dapat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menolong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diri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sendiri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maupun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lain.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pandai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lebih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mulia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pada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sekelompok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bodoh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pandai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adalah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kepercayaan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Allah SWT.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muka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bumi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malaikat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meridlai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menuntut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Satu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bab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lebih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mulia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dunia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beserta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isinya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jauh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menuntut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tidak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boleh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halangan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06025"/>
            <a:ext cx="8991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11.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bodoh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dilarang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mencari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pandai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dilarang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mengajarkan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ilmunya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4350" indent="-514350" algn="just"/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 algn="just">
              <a:buAutoNum type="arabicPeriod" startAt="12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meninggal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ketika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menuntut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diberi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syorga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setingkat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nabi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4350" indent="-514350" algn="just"/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 algn="just">
              <a:buAutoNum type="arabicPeriod" startAt="12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menyembunyikan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disiksa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neraka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4350" indent="-514350" algn="just"/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 algn="just">
              <a:buAutoNum type="arabicPeriod" startAt="12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Manusia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boleh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iri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pada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dua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hal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yaitu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pada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ilmu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manfa’at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harta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belanja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jalan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Allah SWT.</a:t>
            </a:r>
          </a:p>
          <a:p>
            <a:pPr marL="514350" indent="-514350" algn="just"/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 algn="just">
              <a:buAutoNum type="arabicPeriod" startAt="12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dikehendaki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oleh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Allah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kebaikan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dijadikan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ahli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agama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diilhami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petunjuk-Nya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4350" indent="-514350" algn="just"/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 algn="just">
              <a:buAutoNum type="arabicPeriod" startAt="12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mendengarkan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ayat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Alquran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maka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ayat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dijadikan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cahaya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baginya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akherat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95400"/>
            <a:ext cx="76104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4267200" y="762000"/>
            <a:ext cx="4572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1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2971800"/>
            <a:ext cx="718818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Barang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siapa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menempuh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jalan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menuntut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ilmu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Allah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menempuhkannya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jalan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mana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48006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KE SURGA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762000"/>
            <a:ext cx="4572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2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2819400"/>
            <a:ext cx="73196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Berdasarkan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menuntut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ilmu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bagi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umat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Islam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hukumnya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48006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wajib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447800"/>
            <a:ext cx="6781800" cy="1000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762000"/>
            <a:ext cx="4572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3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05000" y="3048000"/>
            <a:ext cx="51491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Apakah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bacaan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8006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Yastaghfiru</a:t>
            </a:r>
            <a:r>
              <a:rPr lang="en-U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lil’aalimi</a:t>
            </a:r>
            <a:r>
              <a:rPr lang="en-U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maafissamaawaati</a:t>
            </a:r>
            <a:r>
              <a:rPr lang="en-U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wal</a:t>
            </a:r>
            <a:r>
              <a:rPr lang="en-U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ardli</a:t>
            </a:r>
            <a:endParaRPr lang="en-US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00200"/>
            <a:ext cx="7772400" cy="981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762000"/>
            <a:ext cx="4572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4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35386" y="3048000"/>
            <a:ext cx="69894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Berdasarkan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siapakah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diberi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kemuliaan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800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Orang</a:t>
            </a:r>
            <a:r>
              <a:rPr 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yang </a:t>
            </a:r>
            <a:r>
              <a:rPr lang="en-US" sz="7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berilmu</a:t>
            </a:r>
            <a:endParaRPr lang="en-US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00200"/>
            <a:ext cx="792480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762000"/>
            <a:ext cx="4572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5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35386" y="3210580"/>
            <a:ext cx="7146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Apakah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arti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lafal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bergaris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bawah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800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Seutama-utama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manusia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adalah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orang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mukmin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yang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pandai</a:t>
            </a:r>
            <a:endParaRPr lang="en-US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85344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Straight Connector 17"/>
          <p:cNvCxnSpPr/>
          <p:nvPr/>
        </p:nvCxnSpPr>
        <p:spPr>
          <a:xfrm>
            <a:off x="4495800" y="2284412"/>
            <a:ext cx="4343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2954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762000"/>
            <a:ext cx="4572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6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133600" y="3048000"/>
            <a:ext cx="4620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Apakah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arti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724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Sungguh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matinya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satu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kabilah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itu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lebih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ringan</a:t>
            </a:r>
            <a:endParaRPr lang="en-US" sz="40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matinya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seorang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‘</a:t>
            </a:r>
            <a:r>
              <a:rPr lang="en-US" sz="4000" b="1" i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alim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lang="en-US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447801"/>
            <a:ext cx="7315200" cy="121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2954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TUGAS KELOMPOK</a:t>
            </a:r>
            <a:br>
              <a:rPr lang="en-US" sz="2800" b="1" dirty="0" smtClean="0"/>
            </a:br>
            <a:r>
              <a:rPr lang="en-US" sz="2800" b="1" dirty="0" err="1" smtClean="0"/>
              <a:t>Setiap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menulis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dulu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tugas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berikut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buku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tulis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masing-masing</a:t>
            </a:r>
            <a:r>
              <a:rPr lang="en-US" sz="2800" b="1" dirty="0" smtClean="0"/>
              <a:t>!</a:t>
            </a:r>
            <a:endParaRPr lang="en-US" sz="28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371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Cermati</a:t>
            </a:r>
            <a:r>
              <a:rPr kumimoji="0" lang="en-US" sz="24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normalizeH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hadits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-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hadits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berikut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diskusikan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dalam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kelompokmu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kerjakan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tugas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berikut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!</a:t>
            </a:r>
            <a:endParaRPr kumimoji="0" lang="en-US" sz="24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981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Pelajari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membaca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setiap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hadits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tentang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menuntut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ilmu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!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baseline="0" dirty="0" err="1" smtClean="0">
                <a:latin typeface="+mj-lt"/>
                <a:ea typeface="+mj-ea"/>
                <a:cs typeface="+mj-cs"/>
              </a:rPr>
              <a:t>Carilah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arti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kata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demi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kata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dari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setiap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hadits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tentang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menuntut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ilmu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!</a:t>
            </a: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Pahami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hafalkan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arti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setiap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hadits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tentang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menuntut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ilmu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!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baseline="0" dirty="0" err="1" smtClean="0">
                <a:latin typeface="+mj-lt"/>
                <a:ea typeface="+mj-ea"/>
                <a:cs typeface="+mj-cs"/>
              </a:rPr>
              <a:t>Jelaskan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isi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kandungan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setiap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hadits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tentang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menuntut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ilmu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!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762000"/>
            <a:ext cx="4572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7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54345" y="2971800"/>
            <a:ext cx="76514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Apakah</a:t>
            </a: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arti</a:t>
            </a: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8006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Orang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pandai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adalah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kepercayaan</a:t>
            </a:r>
            <a:endParaRPr lang="en-US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Allah Yang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Maha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Suci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pPr algn="ctr"/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muka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bumi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71600"/>
            <a:ext cx="8763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762000"/>
            <a:ext cx="4572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8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895600"/>
            <a:ext cx="919758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32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Berdasarkan</a:t>
            </a:r>
            <a:r>
              <a:rPr kumimoji="0" lang="en-US" sz="32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32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kumimoji="0" lang="en-US" sz="32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Malaikat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membentangkan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sayapnya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karena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ridla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bagi</a:t>
            </a:r>
            <a:r>
              <a:rPr kumimoji="0" lang="en-US" sz="28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siapa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72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Bagi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orang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yang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menuntut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ilmu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4478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762000"/>
            <a:ext cx="4572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9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2895600"/>
            <a:ext cx="83190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32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Berdasarkan</a:t>
            </a:r>
            <a:r>
              <a:rPr kumimoji="0" lang="en-US" sz="32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32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dinyatakan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bahwa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Satu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bab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ilmu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lebih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utama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7267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Dunia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dan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apa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yang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ada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padanya</a:t>
            </a:r>
            <a:endParaRPr lang="en-US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0"/>
            <a:ext cx="8696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762000"/>
            <a:ext cx="6096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10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11930" y="2895600"/>
            <a:ext cx="90797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4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Apakah</a:t>
            </a:r>
            <a:r>
              <a:rPr kumimoji="0" lang="en-US" sz="44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maksud</a:t>
            </a:r>
            <a:r>
              <a:rPr kumimoji="0" lang="en-US" sz="44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44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4400" b="1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u="none" strike="noStrike" spc="50" normalizeH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44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029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Menuntut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ilmu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walaupun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ke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tempat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yang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sangat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jauh</a:t>
            </a:r>
            <a:endParaRPr lang="en-US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371600"/>
            <a:ext cx="6553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762000"/>
            <a:ext cx="6096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11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90183" y="1447800"/>
            <a:ext cx="83490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spc="50" normalizeH="0" baseline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400" b="1" u="none" strike="noStrike" spc="50" normalizeH="0" baseline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2400" b="1" u="none" strike="noStrike" spc="50" normalizeH="0" baseline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u="none" strike="noStrike" spc="50" normalizeH="0" baseline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semestinya</a:t>
            </a:r>
            <a:r>
              <a:rPr kumimoji="0" lang="en-US" sz="2400" b="1" u="none" strike="noStrike" spc="50" normalizeH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u="none" strike="noStrike" spc="50" normalizeH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2400" b="1" u="none" strike="noStrike" spc="50" normalizeH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400" b="1" u="none" strike="noStrike" spc="50" normalizeH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bodoh</a:t>
            </a:r>
            <a:r>
              <a:rPr kumimoji="0" lang="en-US" sz="2400" b="1" u="none" strike="noStrike" spc="50" normalizeH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u="none" strike="noStrike" spc="50" normalizeH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diam</a:t>
            </a:r>
            <a:r>
              <a:rPr kumimoji="0" lang="en-US" sz="2400" b="1" u="none" strike="noStrike" spc="50" normalizeH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u="none" strike="noStrike" spc="50" normalizeH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2400" b="1" u="none" strike="noStrike" spc="50" normalizeH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u="none" strike="noStrike" spc="50" normalizeH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kebodohannya</a:t>
            </a:r>
            <a:r>
              <a:rPr lang="en-US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400" b="1" u="none" strike="noStrike" spc="50" normalizeH="0" baseline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400" b="1" u="none" strike="noStrike" spc="50" normalizeH="0" baseline="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0949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Orang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yang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bodoh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hendaknya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aktif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mencari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ilmu</a:t>
            </a:r>
            <a:endParaRPr lang="en-US" sz="3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dan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orang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pandai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hendaknya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aktif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mengajarkan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ilmu</a:t>
            </a:r>
            <a:r>
              <a:rPr lang="en-US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en-US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45660" y="1981200"/>
            <a:ext cx="8522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spc="50" normalizeH="0" baseline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400" b="1" u="none" strike="noStrike" spc="50" normalizeH="0" baseline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2400" b="1" u="none" strike="noStrike" spc="50" normalizeH="0" baseline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u="none" strike="noStrike" spc="50" normalizeH="0" baseline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semestinya</a:t>
            </a:r>
            <a:r>
              <a:rPr kumimoji="0" lang="en-US" sz="2400" b="1" u="none" strike="noStrike" spc="50" normalizeH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u="none" strike="noStrike" spc="50" normalizeH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2400" b="1" u="none" strike="noStrike" spc="50" normalizeH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400" b="1" u="none" strike="noStrike" spc="50" normalizeH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pandai</a:t>
            </a:r>
            <a:r>
              <a:rPr kumimoji="0" lang="en-US" sz="2400" b="1" u="none" strike="noStrike" spc="50" normalizeH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u="none" strike="noStrike" spc="50" normalizeH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diam</a:t>
            </a:r>
            <a:r>
              <a:rPr lang="en-US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u="none" strike="noStrike" spc="50" normalizeH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2400" b="1" u="none" strike="noStrike" spc="50" normalizeH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u="none" strike="noStrike" spc="50" normalizeH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kepandaiannya</a:t>
            </a:r>
            <a:r>
              <a:rPr lang="en-US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400" b="1" u="none" strike="noStrike" spc="50" normalizeH="0" baseline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400" b="1" u="none" strike="noStrike" spc="50" normalizeH="0" baseline="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2971800"/>
            <a:ext cx="91246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0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Apakah</a:t>
            </a: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maksud</a:t>
            </a: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arti</a:t>
            </a: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0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762000"/>
            <a:ext cx="6096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12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09498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Sorga</a:t>
            </a:r>
            <a:r>
              <a:rPr lang="en-U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sederajat</a:t>
            </a:r>
            <a:r>
              <a:rPr lang="en-U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para</a:t>
            </a:r>
            <a:r>
              <a:rPr lang="en-U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6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nabi</a:t>
            </a:r>
            <a:endParaRPr lang="en-US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57200" y="1371600"/>
            <a:ext cx="833753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2800" b="1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800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meninggal</a:t>
            </a:r>
            <a:r>
              <a:rPr kumimoji="0" lang="en-US" sz="2800" b="1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ketika</a:t>
            </a:r>
            <a:r>
              <a:rPr kumimoji="0" lang="en-US" sz="2800" b="1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2800" b="1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sedang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menuntut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ilmu</a:t>
            </a:r>
            <a:endParaRPr lang="en-US" sz="2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spc="50" dirty="0" err="1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lang="en-US" sz="4000" b="1" spc="50" dirty="0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menghidupkan</a:t>
            </a:r>
            <a:r>
              <a:rPr lang="en-US" sz="4000" b="1" spc="50" dirty="0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Islam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diberi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tempat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akherat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berupa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0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762000"/>
            <a:ext cx="6096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13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953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bertanya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34267" y="1371600"/>
            <a:ext cx="8757333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5400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Ilmu</a:t>
            </a:r>
            <a:r>
              <a:rPr kumimoji="0" lang="en-US" sz="5400" b="1" u="none" strike="noStrike" spc="50" normalizeH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u="none" strike="noStrike" spc="50" normalizeH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ibarat</a:t>
            </a:r>
            <a:r>
              <a:rPr kumimoji="0" lang="en-US" sz="5400" b="1" u="none" strike="noStrike" spc="50" normalizeH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u="none" strike="noStrike" spc="50" normalizeH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gudang</a:t>
            </a:r>
            <a:endParaRPr kumimoji="0" lang="en-US" sz="5400" b="1" u="none" strike="noStrike" spc="50" normalizeH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200" b="1" spc="50" dirty="0" err="1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sedangkan</a:t>
            </a:r>
            <a:r>
              <a:rPr lang="en-US" sz="7200" b="1" spc="50" dirty="0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7200" b="1" spc="50" dirty="0" err="1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kunci</a:t>
            </a:r>
            <a:r>
              <a:rPr lang="en-US" sz="7200" b="1" spc="50" dirty="0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spc="50" dirty="0" err="1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untuk</a:t>
            </a:r>
            <a:r>
              <a:rPr lang="en-US" sz="3200" b="1" spc="50" dirty="0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membuka</a:t>
            </a:r>
            <a:r>
              <a:rPr lang="en-US" sz="3200" b="1" spc="50" dirty="0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agar </a:t>
            </a:r>
            <a:r>
              <a:rPr lang="en-US" sz="3200" b="1" spc="50" dirty="0" err="1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dapat</a:t>
            </a:r>
            <a:r>
              <a:rPr lang="en-US" sz="3200" b="1" spc="50" dirty="0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memperolehnya</a:t>
            </a:r>
            <a:r>
              <a:rPr lang="en-US" sz="3200" b="1" spc="50" dirty="0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FF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0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762000"/>
            <a:ext cx="6096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14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953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neraka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34267" y="1371600"/>
            <a:ext cx="861966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5400" b="1" spc="50" dirty="0" err="1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lang="en-US" sz="5400" b="1" spc="50" dirty="0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lang="en-US" sz="5400" b="1" spc="50" dirty="0" err="1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menyembunyikan</a:t>
            </a:r>
            <a:endParaRPr lang="en-US" sz="5400" b="1" spc="50" dirty="0" smtClean="0">
              <a:ln w="11430"/>
              <a:solidFill>
                <a:srgbClr val="66FF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spc="50" normalizeH="0" dirty="0" err="1" smtClean="0">
                <a:ln w="11430"/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Ilmu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diberi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balasan</a:t>
            </a:r>
            <a:endParaRPr lang="en-US" sz="5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u="none" strike="noStrike" spc="50" normalizeH="0" dirty="0" err="1" smtClean="0">
                <a:ln w="11430"/>
                <a:solidFill>
                  <a:srgbClr val="66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Oleh</a:t>
            </a:r>
            <a:r>
              <a:rPr kumimoji="0" lang="en-US" sz="5400" b="1" u="none" strike="noStrike" spc="50" normalizeH="0" dirty="0" smtClean="0">
                <a:ln w="11430"/>
                <a:solidFill>
                  <a:srgbClr val="66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Allah SWT. </a:t>
            </a:r>
            <a:r>
              <a:rPr kumimoji="0" lang="en-US" sz="5400" b="1" u="none" strike="noStrike" spc="50" normalizeH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berupa</a:t>
            </a:r>
            <a:r>
              <a:rPr kumimoji="0" lang="en-US" sz="5400" b="1" u="none" strike="noStrike" spc="50" normalizeH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u="none" strike="noStrike" spc="50" normalizeH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40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0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762000"/>
            <a:ext cx="6096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15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953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Orang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berilmu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manfaat</a:t>
            </a:r>
            <a:endParaRPr lang="en-US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Orang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berharta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untuk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amal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kebaikan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1676400"/>
            <a:ext cx="90108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Diperboleh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kan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iri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dua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yaitu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762000"/>
            <a:ext cx="6096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16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953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AGAMA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1676400"/>
            <a:ext cx="885851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Tanda</a:t>
            </a: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4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memperoleh</a:t>
            </a: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spc="50" dirty="0" err="1" smtClean="0">
                <a:ln w="11430"/>
                <a:solidFill>
                  <a:srgbClr val="66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en-US" sz="4800" b="1" u="none" strike="noStrike" spc="50" normalizeH="0" baseline="0" dirty="0" err="1" smtClean="0">
                <a:ln w="11430"/>
                <a:solidFill>
                  <a:srgbClr val="66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ebaikan</a:t>
            </a:r>
            <a:r>
              <a:rPr kumimoji="0" lang="en-US" sz="4800" b="1" u="none" strike="noStrike" spc="50" normalizeH="0" baseline="0" dirty="0" smtClean="0">
                <a:ln w="11430"/>
                <a:solidFill>
                  <a:srgbClr val="66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u="none" strike="noStrike" spc="50" normalizeH="0" baseline="0" dirty="0" err="1" smtClean="0">
                <a:ln w="11430"/>
                <a:solidFill>
                  <a:srgbClr val="66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4800" b="1" u="none" strike="noStrike" spc="50" normalizeH="0" baseline="0" dirty="0" smtClean="0">
                <a:ln w="11430"/>
                <a:solidFill>
                  <a:srgbClr val="66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u="none" strike="noStrike" spc="50" normalizeH="0" baseline="0" dirty="0" err="1" smtClean="0">
                <a:ln w="11430"/>
                <a:solidFill>
                  <a:srgbClr val="66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sisi</a:t>
            </a:r>
            <a:r>
              <a:rPr kumimoji="0" lang="en-US" sz="4800" b="1" u="none" strike="noStrike" spc="50" normalizeH="0" baseline="0" dirty="0" smtClean="0">
                <a:ln w="11430"/>
                <a:solidFill>
                  <a:srgbClr val="66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Allah SWT.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arang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itu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diberi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pemahaman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dalam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hal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4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10800000">
            <a:off x="228600" y="152400"/>
            <a:ext cx="8915400" cy="2209799"/>
          </a:xfrm>
          <a:prstGeom prst="trapezoi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" y="2209800"/>
            <a:ext cx="8001000" cy="449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ata 7"/>
          <p:cNvSpPr/>
          <p:nvPr/>
        </p:nvSpPr>
        <p:spPr>
          <a:xfrm>
            <a:off x="685800" y="3657600"/>
            <a:ext cx="8001000" cy="1600200"/>
          </a:xfrm>
          <a:prstGeom prst="flowChartInputOutput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:\Our Document\animasi\ani 12\referenc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1752600"/>
            <a:ext cx="3657600" cy="37338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85800" y="5257800"/>
            <a:ext cx="7924800" cy="13716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90600" y="5486400"/>
            <a:ext cx="718818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Barang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siapa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menempuh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jalan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menuntut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ilmu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Allah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menempuhkannya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jalan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syurga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228600"/>
            <a:ext cx="76104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>
            <a:off x="685800" y="5257800"/>
            <a:ext cx="647700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5-Point Star 18"/>
          <p:cNvSpPr/>
          <p:nvPr/>
        </p:nvSpPr>
        <p:spPr>
          <a:xfrm>
            <a:off x="762000" y="19812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2895600" y="20574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6400800" y="21336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8382000" y="20574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381000" y="3048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8686800" y="2286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6477000" y="35052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2819400" y="34290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90600" y="1905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 </a:t>
            </a:r>
            <a:r>
              <a:rPr lang="en-US" dirty="0" err="1" smtClean="0"/>
              <a:t>salaka</a:t>
            </a:r>
            <a:r>
              <a:rPr lang="en-US" dirty="0" smtClean="0"/>
              <a:t> </a:t>
            </a:r>
            <a:r>
              <a:rPr lang="en-US" dirty="0" err="1" smtClean="0"/>
              <a:t>thariqan</a:t>
            </a:r>
            <a:r>
              <a:rPr lang="en-US" dirty="0" smtClean="0"/>
              <a:t> </a:t>
            </a:r>
            <a:r>
              <a:rPr lang="en-US" dirty="0" err="1" smtClean="0"/>
              <a:t>yathlubu</a:t>
            </a:r>
            <a:r>
              <a:rPr lang="en-US" dirty="0" smtClean="0"/>
              <a:t> </a:t>
            </a:r>
            <a:r>
              <a:rPr lang="en-US" dirty="0" err="1" smtClean="0"/>
              <a:t>fihi</a:t>
            </a:r>
            <a:r>
              <a:rPr lang="en-US" dirty="0" smtClean="0"/>
              <a:t> ‘</a:t>
            </a:r>
            <a:r>
              <a:rPr lang="en-US" dirty="0" err="1" smtClean="0"/>
              <a:t>ilman</a:t>
            </a:r>
            <a:r>
              <a:rPr lang="en-US" dirty="0" smtClean="0"/>
              <a:t> </a:t>
            </a:r>
            <a:r>
              <a:rPr lang="en-US" dirty="0" err="1" smtClean="0"/>
              <a:t>salakallaahu</a:t>
            </a:r>
            <a:r>
              <a:rPr lang="en-US" dirty="0" smtClean="0"/>
              <a:t> </a:t>
            </a:r>
            <a:r>
              <a:rPr lang="en-US" dirty="0" err="1" smtClean="0"/>
              <a:t>bihi</a:t>
            </a:r>
            <a:r>
              <a:rPr lang="en-US" dirty="0" smtClean="0"/>
              <a:t> </a:t>
            </a:r>
            <a:r>
              <a:rPr lang="en-US" dirty="0" err="1" smtClean="0"/>
              <a:t>thariqan</a:t>
            </a:r>
            <a:r>
              <a:rPr lang="en-US" dirty="0" smtClean="0"/>
              <a:t> </a:t>
            </a:r>
            <a:r>
              <a:rPr lang="en-US" dirty="0" err="1" smtClean="0"/>
              <a:t>ilal</a:t>
            </a:r>
            <a:r>
              <a:rPr lang="en-US" dirty="0" smtClean="0"/>
              <a:t> </a:t>
            </a:r>
            <a:r>
              <a:rPr lang="en-US" dirty="0" err="1" smtClean="0"/>
              <a:t>jannah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2766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762000"/>
            <a:ext cx="6096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17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77924" y="39624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953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9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cahaya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28322" y="2590800"/>
            <a:ext cx="787747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Berdasarkan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mendengarkan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bacaan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ayat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Alquran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ayat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akherat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dijadikan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apa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?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3716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74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4038600" y="3505200"/>
            <a:ext cx="762000" cy="2133600"/>
          </a:xfrm>
          <a:prstGeom prst="rightArrow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6002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qUiZ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5800" y="0"/>
            <a:ext cx="137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qUiZ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762000"/>
            <a:ext cx="609600" cy="457200"/>
          </a:xfrm>
          <a:prstGeom prst="ellipse">
            <a:avLst/>
          </a:prstGeom>
          <a:solidFill>
            <a:srgbClr val="D60093"/>
          </a:solidFill>
          <a:ln w="76200">
            <a:solidFill>
              <a:srgbClr val="FF993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rush Script MT" pitchFamily="66" charset="0"/>
              </a:rPr>
              <a:t>18</a:t>
            </a:r>
            <a:endParaRPr lang="en-US" dirty="0">
              <a:latin typeface="Brush Script MT" pitchFamily="66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86200" y="4114800"/>
            <a:ext cx="11512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u="none" strike="noStrike" spc="50" normalizeH="0" baseline="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Jawaban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klik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cs typeface="Times New Roman" pitchFamily="18" charset="0"/>
              </a:rPr>
              <a:t>disini</a:t>
            </a:r>
            <a:endParaRPr kumimoji="0" lang="en-US" b="1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953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Allaahummarhamnii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bilquraan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waj’alhulii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imaamaa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wanuuraw</a:t>
            </a:r>
            <a:endParaRPr lang="en-US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742950" indent="-742950" algn="ctr"/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Wahudaw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warahmah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allaahumma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dzakkirnii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minhumaa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nasiitu</a:t>
            </a:r>
            <a:endParaRPr lang="en-US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742950" indent="-742950" algn="ctr"/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Wa’allimnii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minhumaa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jahiltu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warzuknii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tilaa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watahuu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aanaa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allaili</a:t>
            </a:r>
            <a:endParaRPr lang="en-US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742950" indent="-742950" algn="ctr"/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athraafannahaar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waj’alhulii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khujjatan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yaa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rabbal’aa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lamiin</a:t>
            </a:r>
            <a:endParaRPr lang="en-US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676400" y="3581400"/>
            <a:ext cx="5527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Bagaiman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bacaan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hadits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47800"/>
            <a:ext cx="74961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Formatif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7620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err="1" smtClean="0"/>
              <a:t>Tulislah</a:t>
            </a:r>
            <a:r>
              <a:rPr lang="en-US" sz="2800" dirty="0" smtClean="0"/>
              <a:t> </a:t>
            </a:r>
            <a:r>
              <a:rPr lang="en-US" sz="2800" dirty="0" err="1" smtClean="0"/>
              <a:t>bacaan</a:t>
            </a:r>
            <a:r>
              <a:rPr lang="en-US" sz="2800" dirty="0" smtClean="0"/>
              <a:t> </a:t>
            </a:r>
            <a:r>
              <a:rPr lang="en-US" sz="2800" dirty="0" err="1" smtClean="0"/>
              <a:t>hadits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 </a:t>
            </a:r>
            <a:r>
              <a:rPr lang="en-US" sz="2800" dirty="0" err="1" smtClean="0"/>
              <a:t>latin</a:t>
            </a:r>
            <a:r>
              <a:rPr lang="en-US" sz="2800" dirty="0" smtClean="0"/>
              <a:t>!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924800" cy="152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33400" y="33528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just">
              <a:spcBef>
                <a:spcPct val="0"/>
              </a:spcBef>
              <a:defRPr/>
            </a:pPr>
            <a:r>
              <a:rPr lang="en-US" sz="2800" dirty="0" smtClean="0"/>
              <a:t>2. </a:t>
            </a:r>
            <a:r>
              <a:rPr lang="en-US" sz="2800" dirty="0" err="1" smtClean="0"/>
              <a:t>Salin</a:t>
            </a:r>
            <a:r>
              <a:rPr lang="en-US" sz="2800" dirty="0" smtClean="0"/>
              <a:t> </a:t>
            </a:r>
            <a:r>
              <a:rPr lang="en-US" sz="2800" dirty="0" err="1" smtClean="0"/>
              <a:t>hadits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berilah</a:t>
            </a:r>
            <a:r>
              <a:rPr lang="en-US" sz="2800" dirty="0" smtClean="0"/>
              <a:t> </a:t>
            </a:r>
            <a:r>
              <a:rPr lang="en-US" sz="2800" dirty="0" err="1" smtClean="0"/>
              <a:t>harakat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!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648200"/>
            <a:ext cx="6553200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Tulislah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5953125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752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4.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Tulislah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arti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hadits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berikut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438400"/>
            <a:ext cx="6781800" cy="1000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3352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5.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Jelaskan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maksud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hadits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berikut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267200"/>
            <a:ext cx="66103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371600"/>
            <a:ext cx="9144000" cy="2743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0" y="1219200"/>
            <a:ext cx="3276600" cy="3048000"/>
          </a:xfrm>
          <a:prstGeom prst="ellipse">
            <a:avLst/>
          </a:prstGeom>
          <a:solidFill>
            <a:srgbClr val="FF66FF"/>
          </a:solidFill>
          <a:ln>
            <a:solidFill>
              <a:srgbClr val="FFC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2133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FFFF"/>
                </a:solidFill>
                <a:latin typeface="Brush Script MT" pitchFamily="66" charset="0"/>
              </a:rPr>
              <a:t>By </a:t>
            </a:r>
            <a:r>
              <a:rPr lang="en-US" b="1" dirty="0" err="1" smtClean="0">
                <a:solidFill>
                  <a:srgbClr val="66FFFF"/>
                </a:solidFill>
                <a:latin typeface="Brush Script MT" pitchFamily="66" charset="0"/>
              </a:rPr>
              <a:t>Saeful</a:t>
            </a:r>
            <a:endParaRPr lang="en-US" b="1" dirty="0">
              <a:solidFill>
                <a:srgbClr val="66FFFF"/>
              </a:solidFill>
              <a:latin typeface="Brush Script M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33600" y="403860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By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Saeful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81800" y="1524000"/>
            <a:ext cx="1752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00FF"/>
                </a:solidFill>
                <a:latin typeface="Brush Script MT" pitchFamily="66" charset="0"/>
                <a:ea typeface="+mj-ea"/>
                <a:cs typeface="+mj-cs"/>
              </a:rPr>
              <a:t>By </a:t>
            </a:r>
            <a:r>
              <a:rPr lang="en-US" sz="4400" b="1" dirty="0" err="1" smtClean="0">
                <a:solidFill>
                  <a:srgbClr val="FF00FF"/>
                </a:solidFill>
                <a:latin typeface="Brush Script MT" pitchFamily="66" charset="0"/>
                <a:ea typeface="+mj-ea"/>
                <a:cs typeface="+mj-cs"/>
              </a:rPr>
              <a:t>Saeful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5400" y="5181600"/>
            <a:ext cx="213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By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Saeful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505200" y="2514600"/>
            <a:ext cx="1578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“Creator”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886200" y="3352800"/>
            <a:ext cx="3753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“GPAI SMPN 15 JAKARTA”</a:t>
            </a:r>
            <a:endParaRPr kumimoji="0" lang="en-US" sz="2800" b="1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2000250" cy="2495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5410200" y="228600"/>
            <a:ext cx="243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17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Agustus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 2009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52400" y="228600"/>
            <a:ext cx="8839200" cy="64008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990600"/>
            <a:ext cx="8001000" cy="5105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447800"/>
            <a:ext cx="6781800" cy="1000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33507" y="2895600"/>
            <a:ext cx="76722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800" b="1" i="1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Menuntut</a:t>
            </a:r>
            <a:r>
              <a:rPr kumimoji="0" lang="en-US" sz="4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ilmu</a:t>
            </a:r>
            <a:r>
              <a:rPr kumimoji="0" lang="en-US" sz="4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itu</a:t>
            </a:r>
            <a:r>
              <a:rPr kumimoji="0" lang="en-US" sz="4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wajib</a:t>
            </a:r>
            <a:endParaRPr lang="en-US" sz="4800" i="1" dirty="0" smtClean="0">
              <a:solidFill>
                <a:srgbClr val="FF0000"/>
              </a:solidFill>
              <a:latin typeface="Bauhaus 93" pitchFamily="8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48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setiap</a:t>
            </a:r>
            <a:r>
              <a:rPr kumimoji="0" lang="en-US" sz="48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muslim</a:t>
            </a: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auhaus 93" pitchFamily="82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auhaus 93" pitchFamily="82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755706" y="381000"/>
            <a:ext cx="20354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latin typeface="Calibri" pitchFamily="34" charset="0"/>
                <a:cs typeface="Times New Roman" pitchFamily="18" charset="0"/>
              </a:rPr>
              <a:t>ALHADITS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00400" y="5334000"/>
            <a:ext cx="31925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Ibnu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Majjah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2438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Thalabul</a:t>
            </a:r>
            <a:r>
              <a:rPr lang="en-US" i="1" dirty="0" smtClean="0"/>
              <a:t> ‘</a:t>
            </a:r>
            <a:r>
              <a:rPr lang="en-US" i="1" dirty="0" err="1" smtClean="0"/>
              <a:t>ilmi</a:t>
            </a:r>
            <a:r>
              <a:rPr lang="en-US" i="1" dirty="0" smtClean="0"/>
              <a:t> </a:t>
            </a:r>
            <a:r>
              <a:rPr lang="en-US" i="1" dirty="0" err="1" smtClean="0"/>
              <a:t>fariidlatun</a:t>
            </a:r>
            <a:r>
              <a:rPr lang="en-US" i="1" dirty="0" smtClean="0"/>
              <a:t> ‘ala </a:t>
            </a:r>
            <a:r>
              <a:rPr lang="en-US" i="1" dirty="0" err="1" smtClean="0"/>
              <a:t>kulli</a:t>
            </a:r>
            <a:r>
              <a:rPr lang="en-US" i="1" dirty="0" smtClean="0"/>
              <a:t> </a:t>
            </a:r>
            <a:r>
              <a:rPr lang="en-US" i="1" dirty="0" err="1" smtClean="0"/>
              <a:t>muslimin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" y="1066800"/>
            <a:ext cx="8839200" cy="4267200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33525"/>
            <a:ext cx="7772400" cy="981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095511" y="5410200"/>
            <a:ext cx="32290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Abu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Darda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3066633"/>
            <a:ext cx="874470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Sesuatu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langit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bumi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itu</a:t>
            </a:r>
            <a:endParaRPr lang="en-US" sz="4400" b="1" i="1" dirty="0" smtClean="0">
              <a:ln w="50800"/>
              <a:solidFill>
                <a:schemeClr val="bg1">
                  <a:shade val="50000"/>
                </a:schemeClr>
              </a:solidFill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memohonkan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ampunan</a:t>
            </a:r>
            <a:endParaRPr lang="en-US" sz="4400" b="1" i="1" dirty="0" smtClean="0">
              <a:ln w="50800"/>
              <a:solidFill>
                <a:schemeClr val="bg1">
                  <a:shade val="50000"/>
                </a:schemeClr>
              </a:solidFill>
              <a:latin typeface="Bernard MT Condense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bagi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alim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4400" b="1" i="1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pandai</a:t>
            </a:r>
            <a:r>
              <a:rPr kumimoji="0" lang="en-US" sz="4400" b="1" i="1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).”</a:t>
            </a:r>
            <a:endParaRPr kumimoji="0" lang="en-US" sz="44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Bernard MT Condense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81400" y="228600"/>
            <a:ext cx="22420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4000" dirty="0" smtClean="0">
                <a:latin typeface="Calibri" pitchFamily="34" charset="0"/>
                <a:cs typeface="Times New Roman" pitchFamily="18" charset="0"/>
              </a:rPr>
              <a:t>ALHADITS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25146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chemeClr val="bg1"/>
                </a:solidFill>
              </a:rPr>
              <a:t>Yastaghfiru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lil’aalimi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maafissamaawaati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wal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ardli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9FF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0" y="3429000"/>
            <a:ext cx="9144000" cy="2438400"/>
          </a:xfrm>
          <a:prstGeom prst="hexagon">
            <a:avLst/>
          </a:prstGeom>
          <a:solidFill>
            <a:srgbClr val="7030A0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0" y="685800"/>
            <a:ext cx="9144000" cy="2133600"/>
          </a:xfrm>
          <a:prstGeom prst="hexagon">
            <a:avLst/>
          </a:prstGeom>
          <a:solidFill>
            <a:srgbClr val="66FFFF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25146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ALHADITS</a:t>
            </a:r>
            <a:endParaRPr lang="en-US" sz="36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7924800" cy="1962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196808" y="5867400"/>
            <a:ext cx="2899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HR. Abu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Naim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Sesungguhnya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hikmah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ilmu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itu</a:t>
            </a:r>
            <a:endParaRPr lang="en-US" sz="3600" i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arlow Solid Italic" pitchFamily="8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menambah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mulia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kemuliaan</a:t>
            </a:r>
            <a:endParaRPr lang="en-US" sz="3600" i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arlow Solid Italic" pitchFamily="8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mengangkat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hamba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sahaya</a:t>
            </a:r>
            <a:endParaRPr lang="en-US" sz="3600" i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arlow Solid Italic" pitchFamily="8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sehingga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mencapai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1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capaian</a:t>
            </a:r>
            <a:r>
              <a:rPr kumimoji="0" lang="en-US" sz="3600" i="1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low Solid Italic" pitchFamily="82" charset="0"/>
                <a:ea typeface="Times New Roman" pitchFamily="18" charset="0"/>
                <a:cs typeface="Times New Roman" pitchFamily="18" charset="0"/>
              </a:rPr>
              <a:t> raja-raja.”</a:t>
            </a:r>
            <a:endParaRPr kumimoji="0" lang="en-US" sz="3600" i="0" u="none" strike="noStrik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895600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 smtClean="0"/>
              <a:t>Innal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khikmata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tajiidusysyarif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syaraafan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watarfa’ul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mamluuka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khatta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yudrika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madaarikalmuluuki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609600"/>
            <a:ext cx="8839200" cy="5410200"/>
          </a:xfrm>
          <a:prstGeom prst="rect">
            <a:avLst/>
          </a:prstGeom>
          <a:solidFill>
            <a:srgbClr val="66FFFF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2971800"/>
            <a:ext cx="8534400" cy="289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0"/>
            <a:ext cx="27432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ALHADITS</a:t>
            </a:r>
            <a:endParaRPr lang="en-US" sz="32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85344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657600" y="6019800"/>
            <a:ext cx="2849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HR. Al-</a:t>
            </a:r>
            <a:r>
              <a:rPr lang="en-US" sz="3600" dirty="0" err="1" smtClean="0"/>
              <a:t>Baihaqi</a:t>
            </a:r>
            <a:endParaRPr lang="en-US" sz="36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89985" y="2819400"/>
            <a:ext cx="887781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Seutama-utamanya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manusia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endParaRPr lang="en-US" sz="4000" i="1" dirty="0" smtClean="0">
              <a:solidFill>
                <a:srgbClr val="D6009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orang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mu’min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alim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pandai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yang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dibutuhkan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berguna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dibutuhkan</a:t>
            </a:r>
            <a:endParaRPr lang="en-US" sz="4000" i="1" dirty="0" smtClean="0">
              <a:solidFill>
                <a:srgbClr val="D6009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mencukupkan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dirinya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D60093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590800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 smtClean="0"/>
              <a:t>Afdlalunnaasi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almu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minul</a:t>
            </a:r>
            <a:r>
              <a:rPr lang="en-US" sz="1600" i="1" dirty="0" smtClean="0"/>
              <a:t> ‘</a:t>
            </a:r>
            <a:r>
              <a:rPr lang="en-US" sz="1600" i="1" dirty="0" err="1" smtClean="0"/>
              <a:t>aalimu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alladzii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inikhtiija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ilaihi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nafa’a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wainistaghna</a:t>
            </a:r>
            <a:r>
              <a:rPr lang="en-US" sz="1600" i="1" dirty="0" smtClean="0"/>
              <a:t> ‘</a:t>
            </a:r>
            <a:r>
              <a:rPr lang="en-US" sz="1600" i="1" dirty="0" err="1" smtClean="0"/>
              <a:t>anhu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aghna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nafsahu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0" y="228600"/>
            <a:ext cx="8763000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0" y="990600"/>
            <a:ext cx="7696200" cy="2819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66875"/>
            <a:ext cx="5267325" cy="1000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152400"/>
            <a:ext cx="274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ALHADITS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5867400"/>
            <a:ext cx="637501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HR. At-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Thabrani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Ibnu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Abdil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Barr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371147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Sungguh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matinya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satu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kabilah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itu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lebih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ringan</a:t>
            </a:r>
            <a:endParaRPr lang="en-US" sz="4800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matinya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seorang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‘</a:t>
            </a:r>
            <a:r>
              <a:rPr kumimoji="0" lang="en-US" sz="48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alim</a:t>
            </a:r>
            <a:r>
              <a:rPr kumimoji="0" lang="en-US" sz="48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.”</a:t>
            </a:r>
            <a:endParaRPr kumimoji="0" lang="en-US" sz="4800" b="1" i="0" u="none" strike="noStrike" normalizeH="0" baseline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3048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chemeClr val="bg1"/>
                </a:solidFill>
              </a:rPr>
              <a:t>Lamawtu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qabiilatin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aysaru</a:t>
            </a:r>
            <a:r>
              <a:rPr lang="en-US" i="1" dirty="0" smtClean="0">
                <a:solidFill>
                  <a:schemeClr val="bg1"/>
                </a:solidFill>
              </a:rPr>
              <a:t> min </a:t>
            </a:r>
            <a:r>
              <a:rPr lang="en-US" i="1" dirty="0" err="1" smtClean="0">
                <a:solidFill>
                  <a:schemeClr val="bg1"/>
                </a:solidFill>
              </a:rPr>
              <a:t>mauti</a:t>
            </a:r>
            <a:r>
              <a:rPr lang="en-US" i="1" dirty="0" smtClean="0">
                <a:solidFill>
                  <a:schemeClr val="bg1"/>
                </a:solidFill>
              </a:rPr>
              <a:t> ‘</a:t>
            </a:r>
            <a:r>
              <a:rPr lang="en-US" i="1" dirty="0" err="1" smtClean="0">
                <a:solidFill>
                  <a:schemeClr val="bg1"/>
                </a:solidFill>
              </a:rPr>
              <a:t>aalimin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1588</Words>
  <Application>Microsoft Office PowerPoint</Application>
  <PresentationFormat>On-screen Show (4:3)</PresentationFormat>
  <Paragraphs>358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Slide 1</vt:lpstr>
      <vt:lpstr>Indikator Keberhasilan</vt:lpstr>
      <vt:lpstr>TUGAS KELOMPOK Setiap anak menulis terlebih dulu tugas berikut pada buku tulis masing-masing!</vt:lpstr>
      <vt:lpstr>Slide 4</vt:lpstr>
      <vt:lpstr>Slide 5</vt:lpstr>
      <vt:lpstr>Slide 6</vt:lpstr>
      <vt:lpstr>ALHADITS</vt:lpstr>
      <vt:lpstr>ALHADITS</vt:lpstr>
      <vt:lpstr>Slide 9</vt:lpstr>
      <vt:lpstr>ALHADITS</vt:lpstr>
      <vt:lpstr>Slide 11</vt:lpstr>
      <vt:lpstr>ALHADITS</vt:lpstr>
      <vt:lpstr>ALHADITS</vt:lpstr>
      <vt:lpstr>ALHADITS</vt:lpstr>
      <vt:lpstr>ALHADITS</vt:lpstr>
      <vt:lpstr>ALHADITS</vt:lpstr>
      <vt:lpstr>Slide 17</vt:lpstr>
      <vt:lpstr>ALHADITS</vt:lpstr>
      <vt:lpstr>ALHADITS</vt:lpstr>
      <vt:lpstr>Slide 20</vt:lpstr>
      <vt:lpstr>Slide 21</vt:lpstr>
      <vt:lpstr>Slide 22</vt:lpstr>
      <vt:lpstr>Slide 23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Tes Formatif</vt:lpstr>
      <vt:lpstr>3. Tulislah arti hadits berikut!</vt:lpstr>
      <vt:lpstr>By Saeful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Saeful</cp:lastModifiedBy>
  <cp:revision>102</cp:revision>
  <dcterms:created xsi:type="dcterms:W3CDTF">2006-08-16T00:00:00Z</dcterms:created>
  <dcterms:modified xsi:type="dcterms:W3CDTF">2009-08-24T13:18:46Z</dcterms:modified>
</cp:coreProperties>
</file>