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1" r:id="rId4"/>
    <p:sldId id="259" r:id="rId5"/>
    <p:sldId id="260" r:id="rId6"/>
    <p:sldId id="262" r:id="rId7"/>
    <p:sldId id="256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CC"/>
    <a:srgbClr val="00CC00"/>
    <a:srgbClr val="00FF00"/>
    <a:srgbClr val="FFCCFF"/>
    <a:srgbClr val="FFFF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69AEF-7934-4FF0-9668-7719052311E6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354E-63B6-4A78-AF4E-3CBFCE5D5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6200000">
            <a:off x="1143000" y="-1143000"/>
            <a:ext cx="6858000" cy="9144000"/>
          </a:xfrm>
          <a:prstGeom prst="rtTriangle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34290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DOSEN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210"/>
          <p:cNvSpPr txBox="1">
            <a:spLocks noChangeArrowheads="1"/>
          </p:cNvSpPr>
          <p:nvPr/>
        </p:nvSpPr>
        <p:spPr bwMode="auto">
          <a:xfrm>
            <a:off x="0" y="1892301"/>
            <a:ext cx="9144000" cy="810259"/>
          </a:xfrm>
          <a:prstGeom prst="rect">
            <a:avLst/>
          </a:prstGeom>
          <a:solidFill>
            <a:srgbClr val="FFFF66"/>
          </a:soli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EVALUASI PROGRAM PENDIDIKAN</a:t>
            </a:r>
          </a:p>
        </p:txBody>
      </p:sp>
      <p:sp>
        <p:nvSpPr>
          <p:cNvPr id="5" name="Rectangle 210"/>
          <p:cNvSpPr txBox="1">
            <a:spLocks noChangeArrowheads="1"/>
          </p:cNvSpPr>
          <p:nvPr/>
        </p:nvSpPr>
        <p:spPr bwMode="auto">
          <a:xfrm>
            <a:off x="2819400" y="251461"/>
            <a:ext cx="5321300" cy="7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UHAMKA</a:t>
            </a:r>
          </a:p>
        </p:txBody>
      </p:sp>
      <p:pic>
        <p:nvPicPr>
          <p:cNvPr id="6" name="Picture 5" descr="UHAMKA PASCASARJAN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360" y="241935"/>
            <a:ext cx="1488440" cy="1434465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05000" y="534418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Prof. Dr. H. Abdul </a:t>
            </a:r>
            <a:r>
              <a:rPr kumimoji="0" lang="en-US" sz="280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Madjid</a:t>
            </a:r>
            <a:r>
              <a:rPr kumimoji="0" lang="en-US" sz="28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Latief</a:t>
            </a:r>
            <a:r>
              <a:rPr kumimoji="0" lang="en-US" sz="28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MM, </a:t>
            </a:r>
            <a:r>
              <a:rPr kumimoji="0" lang="en-US" sz="280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M.Pd</a:t>
            </a:r>
            <a:endParaRPr kumimoji="0" lang="en-US" sz="36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81600" y="30480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905"/>
                <a:solidFill>
                  <a:srgbClr val="FF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MAP 22.2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CC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352800"/>
            <a:ext cx="47815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5200"/>
          </a:xfrm>
        </p:spPr>
        <p:txBody>
          <a:bodyPr>
            <a:noAutofit/>
          </a:bodyPr>
          <a:lstStyle/>
          <a:p>
            <a:pPr marL="182563" algn="l"/>
            <a:r>
              <a:rPr lang="en-US" sz="4800" b="1" dirty="0" smtClean="0">
                <a:solidFill>
                  <a:srgbClr val="FF0000"/>
                </a:solidFill>
              </a:rPr>
              <a:t>SIMULASI APLIKASI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0000CC"/>
                </a:solidFill>
              </a:rPr>
              <a:t>EVALUASI MODEL ADVERSARY</a:t>
            </a:r>
            <a:br>
              <a:rPr lang="en-US" sz="4800" b="1" dirty="0" smtClean="0">
                <a:solidFill>
                  <a:srgbClr val="0000CC"/>
                </a:solidFill>
              </a:rPr>
            </a:br>
            <a:r>
              <a:rPr lang="en-US" sz="4800" b="1" dirty="0" smtClean="0"/>
              <a:t>PROGRAM KELAS UNGGULAN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PADA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SEKOLAH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3581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DEFINISI KELAS UNGGULAN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    </a:t>
            </a:r>
            <a:r>
              <a:rPr lang="en-US" sz="4400" dirty="0" err="1" smtClean="0"/>
              <a:t>Definisi</a:t>
            </a:r>
            <a:r>
              <a:rPr lang="en-US" sz="4400" dirty="0" smtClean="0"/>
              <a:t> </a:t>
            </a:r>
            <a:r>
              <a:rPr lang="en-US" sz="4400" dirty="0" err="1" smtClean="0"/>
              <a:t>kelas</a:t>
            </a:r>
            <a:r>
              <a:rPr lang="en-US" sz="4400" dirty="0" smtClean="0"/>
              <a:t> </a:t>
            </a:r>
            <a:r>
              <a:rPr lang="en-US" sz="4400" dirty="0" err="1" smtClean="0"/>
              <a:t>unggulan</a:t>
            </a:r>
            <a:r>
              <a:rPr lang="en-US" sz="4400" dirty="0" smtClean="0"/>
              <a:t> </a:t>
            </a:r>
            <a:r>
              <a:rPr lang="en-US" sz="4400" dirty="0" err="1" smtClean="0"/>
              <a:t>secara</a:t>
            </a:r>
            <a:r>
              <a:rPr lang="en-US" sz="4400" dirty="0" smtClean="0"/>
              <a:t> </a:t>
            </a:r>
            <a:r>
              <a:rPr lang="en-US" sz="4400" dirty="0" err="1" smtClean="0"/>
              <a:t>umum</a:t>
            </a:r>
            <a:r>
              <a:rPr lang="en-US" sz="4400" dirty="0" smtClean="0"/>
              <a:t> </a:t>
            </a:r>
            <a:r>
              <a:rPr lang="en-US" sz="4400" dirty="0" err="1" smtClean="0"/>
              <a:t>berarti</a:t>
            </a:r>
            <a:r>
              <a:rPr lang="en-US" sz="4400" dirty="0" smtClean="0"/>
              <a:t> </a:t>
            </a:r>
            <a:r>
              <a:rPr lang="en-US" sz="4400" dirty="0" err="1" smtClean="0"/>
              <a:t>suatu</a:t>
            </a:r>
            <a:r>
              <a:rPr lang="en-US" sz="4400" dirty="0" smtClean="0"/>
              <a:t> </a:t>
            </a:r>
            <a:r>
              <a:rPr lang="en-US" sz="4400" dirty="0" err="1" smtClean="0"/>
              <a:t>kelompok</a:t>
            </a:r>
            <a:r>
              <a:rPr lang="en-US" sz="4400" dirty="0" smtClean="0"/>
              <a:t> </a:t>
            </a:r>
            <a:r>
              <a:rPr lang="en-US" sz="4400" dirty="0" err="1" smtClean="0"/>
              <a:t>siswa</a:t>
            </a:r>
            <a:r>
              <a:rPr lang="en-US" sz="4400" dirty="0" smtClean="0"/>
              <a:t> yang </a:t>
            </a:r>
            <a:r>
              <a:rPr lang="en-US" sz="4400" dirty="0" err="1" smtClean="0"/>
              <a:t>memiliki</a:t>
            </a:r>
            <a:r>
              <a:rPr lang="en-US" sz="4400" dirty="0" smtClean="0"/>
              <a:t> </a:t>
            </a:r>
            <a:r>
              <a:rPr lang="en-US" sz="4400" dirty="0" err="1" smtClean="0"/>
              <a:t>keutamaan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kepandaian</a:t>
            </a:r>
            <a:r>
              <a:rPr lang="en-US" sz="4400" dirty="0" smtClean="0"/>
              <a:t> </a:t>
            </a:r>
            <a:r>
              <a:rPr lang="en-US" sz="4400" dirty="0" err="1" smtClean="0"/>
              <a:t>lebih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siswa</a:t>
            </a:r>
            <a:r>
              <a:rPr lang="en-US" sz="4400" dirty="0" smtClean="0"/>
              <a:t> </a:t>
            </a:r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 smtClean="0"/>
              <a:t>umumnya</a:t>
            </a:r>
            <a:r>
              <a:rPr lang="en-US" sz="4400" dirty="0" smtClean="0"/>
              <a:t> </a:t>
            </a:r>
            <a:r>
              <a:rPr lang="en-US" sz="4400" dirty="0" err="1" smtClean="0"/>
              <a:t>di</a:t>
            </a:r>
            <a:r>
              <a:rPr lang="en-US" sz="4400" dirty="0" smtClean="0"/>
              <a:t> </a:t>
            </a:r>
            <a:r>
              <a:rPr lang="en-US" sz="4400" dirty="0" err="1" smtClean="0"/>
              <a:t>suatu</a:t>
            </a:r>
            <a:r>
              <a:rPr lang="en-US" sz="4400" dirty="0" smtClean="0"/>
              <a:t> </a:t>
            </a:r>
            <a:r>
              <a:rPr lang="en-US" sz="4400" dirty="0" err="1" smtClean="0"/>
              <a:t>sekolah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dikumpulkan</a:t>
            </a:r>
            <a:r>
              <a:rPr lang="en-US" sz="4400" dirty="0" smtClean="0"/>
              <a:t> </a:t>
            </a:r>
            <a:r>
              <a:rPr lang="en-US" sz="4400" dirty="0" err="1" smtClean="0"/>
              <a:t>menjadi</a:t>
            </a:r>
            <a:r>
              <a:rPr lang="en-US" sz="4400" dirty="0" smtClean="0"/>
              <a:t> </a:t>
            </a:r>
            <a:r>
              <a:rPr lang="en-US" sz="4400" dirty="0" err="1" smtClean="0"/>
              <a:t>satu</a:t>
            </a:r>
            <a:r>
              <a:rPr lang="en-US" sz="4400" dirty="0" smtClean="0"/>
              <a:t> </a:t>
            </a:r>
            <a:r>
              <a:rPr lang="en-US" sz="4400" dirty="0" err="1" smtClean="0"/>
              <a:t>kelas</a:t>
            </a:r>
            <a:r>
              <a:rPr lang="en-US" sz="4400" dirty="0" smtClean="0"/>
              <a:t> </a:t>
            </a:r>
            <a:r>
              <a:rPr lang="en-US" sz="4400" dirty="0" err="1" smtClean="0"/>
              <a:t>khusus</a:t>
            </a:r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76600"/>
            <a:ext cx="525779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31242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33CC"/>
                </a:solidFill>
              </a:rPr>
              <a:t>SIMULASI</a:t>
            </a:r>
            <a:br>
              <a:rPr lang="en-US" sz="6600" dirty="0" smtClean="0">
                <a:solidFill>
                  <a:srgbClr val="FF33CC"/>
                </a:solidFill>
              </a:rPr>
            </a:br>
            <a:r>
              <a:rPr lang="en-US" sz="6600" dirty="0" smtClean="0">
                <a:solidFill>
                  <a:srgbClr val="00FF00"/>
                </a:solidFill>
              </a:rPr>
              <a:t>EVALUASI MODEL</a:t>
            </a:r>
            <a:r>
              <a:rPr lang="en-US" sz="6600" dirty="0" smtClean="0"/>
              <a:t> </a:t>
            </a:r>
            <a:r>
              <a:rPr lang="en-US" sz="11500" dirty="0" smtClean="0">
                <a:solidFill>
                  <a:srgbClr val="FFC000"/>
                </a:solidFill>
              </a:rPr>
              <a:t>ADVERSARY</a:t>
            </a:r>
            <a:endParaRPr lang="en-US" sz="115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6705600" cy="16764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0000CC"/>
                </a:solidFill>
              </a:rPr>
              <a:t>MENENTUKAN PROGRAM</a:t>
            </a:r>
            <a:br>
              <a:rPr lang="en-US" sz="3600" b="1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</a:rPr>
              <a:t>YANG AKAN DIEVALUASI</a:t>
            </a:r>
            <a:br>
              <a:rPr lang="en-US" sz="3600" b="1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</a:rPr>
              <a:t>BERPOTENSI PRO DAN KONTRA</a:t>
            </a:r>
            <a:br>
              <a:rPr lang="en-US" sz="3600" b="1" dirty="0" smtClean="0">
                <a:solidFill>
                  <a:srgbClr val="0000CC"/>
                </a:solidFill>
              </a:rPr>
            </a:b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3001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8000" dirty="0" smtClean="0"/>
              <a:t>PROGRAM</a:t>
            </a:r>
          </a:p>
          <a:p>
            <a:pPr algn="ctr">
              <a:buNone/>
            </a:pPr>
            <a:r>
              <a:rPr lang="en-US" sz="8000" dirty="0" smtClean="0"/>
              <a:t>KELAS UNGGULAN</a:t>
            </a:r>
            <a:endParaRPr lang="en-US" sz="8000" dirty="0"/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981200" cy="1752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05600" cy="16764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MENGELOMPOKKAN</a:t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EVALUATOR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3581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err="1" smtClean="0"/>
              <a:t>Pertanyaan</a:t>
            </a:r>
            <a:endParaRPr lang="en-US" sz="4800" dirty="0" smtClean="0"/>
          </a:p>
          <a:p>
            <a:pPr algn="ctr">
              <a:buNone/>
            </a:pPr>
            <a:r>
              <a:rPr lang="en-US" sz="4800" i="1" dirty="0" err="1" smtClean="0">
                <a:solidFill>
                  <a:srgbClr val="0000CC"/>
                </a:solidFill>
              </a:rPr>
              <a:t>Siapakah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diantara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teman-teman</a:t>
            </a:r>
            <a:r>
              <a:rPr lang="en-US" sz="4800" i="1" dirty="0" smtClean="0">
                <a:solidFill>
                  <a:srgbClr val="0000CC"/>
                </a:solidFill>
              </a:rPr>
              <a:t> yang </a:t>
            </a:r>
            <a:r>
              <a:rPr lang="en-US" sz="4800" i="1" dirty="0" err="1" smtClean="0">
                <a:solidFill>
                  <a:srgbClr val="00CC00"/>
                </a:solidFill>
              </a:rPr>
              <a:t>setuju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dengan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adanya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kelas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unggulan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di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sekolah</a:t>
            </a:r>
            <a:r>
              <a:rPr lang="en-US" sz="4800" i="1" dirty="0" smtClean="0">
                <a:solidFill>
                  <a:srgbClr val="0000CC"/>
                </a:solidFill>
              </a:rPr>
              <a:t>?</a:t>
            </a:r>
            <a:endParaRPr lang="en-US" sz="4800" i="1" dirty="0">
              <a:solidFill>
                <a:srgbClr val="0000C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981200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05600" cy="16764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MENGELOMPOKKAN</a:t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EVALUATOR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886200"/>
          </a:xfrm>
          <a:ln>
            <a:solidFill>
              <a:srgbClr val="FF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err="1" smtClean="0"/>
              <a:t>Pertanyaan</a:t>
            </a:r>
            <a:endParaRPr lang="en-US" sz="4800" dirty="0" smtClean="0"/>
          </a:p>
          <a:p>
            <a:pPr algn="ctr">
              <a:buNone/>
            </a:pPr>
            <a:r>
              <a:rPr lang="en-US" sz="4800" i="1" dirty="0" err="1" smtClean="0">
                <a:solidFill>
                  <a:srgbClr val="0000CC"/>
                </a:solidFill>
              </a:rPr>
              <a:t>Siapakah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diantara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teman-teman</a:t>
            </a:r>
            <a:r>
              <a:rPr lang="en-US" sz="4800" i="1" dirty="0" smtClean="0">
                <a:solidFill>
                  <a:srgbClr val="0000CC"/>
                </a:solidFill>
              </a:rPr>
              <a:t> yang </a:t>
            </a:r>
            <a:r>
              <a:rPr lang="en-US" sz="4800" i="1" dirty="0" err="1" smtClean="0">
                <a:solidFill>
                  <a:srgbClr val="FF0000"/>
                </a:solidFill>
              </a:rPr>
              <a:t>tidak</a:t>
            </a:r>
            <a:r>
              <a:rPr lang="en-US" sz="4800" i="1" dirty="0" smtClean="0">
                <a:solidFill>
                  <a:srgbClr val="FF0000"/>
                </a:solidFill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</a:rPr>
              <a:t>setuju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dengan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adanya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kelas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unggulan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di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</a:rPr>
              <a:t>sekolah</a:t>
            </a:r>
            <a:r>
              <a:rPr lang="en-US" sz="4800" i="1" dirty="0" smtClean="0">
                <a:solidFill>
                  <a:srgbClr val="0000CC"/>
                </a:solidFill>
              </a:rPr>
              <a:t>?</a:t>
            </a:r>
            <a:endParaRPr lang="en-US" sz="4800" i="1" dirty="0">
              <a:solidFill>
                <a:srgbClr val="0000C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981200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05600" cy="16764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MENGELOMPOKKAN</a:t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EVALUATOR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886200"/>
          </a:xfrm>
          <a:ln>
            <a:solidFill>
              <a:srgbClr val="FF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err="1" smtClean="0"/>
              <a:t>Membagi</a:t>
            </a:r>
            <a:r>
              <a:rPr lang="en-US" sz="4800" dirty="0" smtClean="0"/>
              <a:t> </a:t>
            </a:r>
            <a:r>
              <a:rPr lang="en-US" sz="4800" dirty="0" err="1" smtClean="0"/>
              <a:t>dua</a:t>
            </a:r>
            <a:r>
              <a:rPr lang="en-US" sz="4800" dirty="0" smtClean="0"/>
              <a:t> </a:t>
            </a:r>
            <a:r>
              <a:rPr lang="en-US" sz="4800" dirty="0" err="1" smtClean="0"/>
              <a:t>kelompok</a:t>
            </a:r>
            <a:endParaRPr lang="en-US" sz="4800" dirty="0" smtClean="0"/>
          </a:p>
          <a:p>
            <a:pPr algn="ctr">
              <a:buNone/>
            </a:pPr>
            <a:r>
              <a:rPr lang="en-US" sz="4800" b="1" i="1" dirty="0" smtClean="0">
                <a:solidFill>
                  <a:srgbClr val="0000CC"/>
                </a:solidFill>
              </a:rPr>
              <a:t>Pro program</a:t>
            </a:r>
          </a:p>
          <a:p>
            <a:pPr algn="ctr">
              <a:buNone/>
            </a:pPr>
            <a:r>
              <a:rPr lang="en-US" sz="4800" i="1" dirty="0" err="1" smtClean="0">
                <a:solidFill>
                  <a:srgbClr val="0000CC"/>
                </a:solidFill>
              </a:rPr>
              <a:t>d</a:t>
            </a:r>
            <a:r>
              <a:rPr lang="en-US" sz="4800" i="1" dirty="0" err="1" smtClean="0">
                <a:solidFill>
                  <a:srgbClr val="0000CC"/>
                </a:solidFill>
              </a:rPr>
              <a:t>an</a:t>
            </a:r>
            <a:r>
              <a:rPr lang="en-US" sz="4800" i="1" dirty="0" smtClean="0">
                <a:solidFill>
                  <a:srgbClr val="0000CC"/>
                </a:solidFill>
              </a:rPr>
              <a:t> </a:t>
            </a:r>
          </a:p>
          <a:p>
            <a:pPr algn="ctr">
              <a:buNone/>
            </a:pPr>
            <a:r>
              <a:rPr lang="en-US" sz="4800" b="1" i="1" dirty="0" err="1" smtClean="0">
                <a:solidFill>
                  <a:srgbClr val="FF0000"/>
                </a:solidFill>
              </a:rPr>
              <a:t>Kontra</a:t>
            </a:r>
            <a:r>
              <a:rPr lang="en-US" sz="4800" b="1" i="1" dirty="0" smtClean="0">
                <a:solidFill>
                  <a:srgbClr val="FF0000"/>
                </a:solidFill>
              </a:rPr>
              <a:t> program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981200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05600" cy="16764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rgbClr val="0000CC"/>
                </a:solidFill>
              </a:rPr>
              <a:t>DENGAR PENDAPAT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2819400"/>
          </a:xfrm>
          <a:ln>
            <a:solidFill>
              <a:srgbClr val="FF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Apa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alasan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anda</a:t>
            </a:r>
            <a:endParaRPr lang="en-US" sz="4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menyetujui</a:t>
            </a:r>
            <a:endParaRPr lang="en-US" sz="4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program </a:t>
            </a: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kelas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unggulan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981200" cy="1752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5181600"/>
            <a:ext cx="8229600" cy="914400"/>
          </a:xfrm>
          <a:prstGeom prst="rect">
            <a:avLst/>
          </a:prstGeom>
          <a:ln w="25400" cap="flat" cmpd="sng" algn="ctr">
            <a:solidFill>
              <a:srgbClr val="FF33CC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Pencatatan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alasan-alasan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positif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05600" cy="16764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rgbClr val="0000CC"/>
                </a:solidFill>
              </a:rPr>
              <a:t>DENGAR PENDAPAT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2819400"/>
          </a:xfrm>
          <a:ln>
            <a:solidFill>
              <a:srgbClr val="FF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Apa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alasan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anda</a:t>
            </a:r>
            <a:endParaRPr lang="en-US" sz="4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800" b="1" i="1" dirty="0" err="1" smtClean="0">
                <a:solidFill>
                  <a:srgbClr val="FF0000"/>
                </a:solidFill>
              </a:rPr>
              <a:t>tidak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menyetujui</a:t>
            </a:r>
            <a:endParaRPr lang="en-US" sz="4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program </a:t>
            </a: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kelas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</a:rPr>
              <a:t>unggulan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981200" cy="1752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5181600"/>
            <a:ext cx="8229600" cy="914400"/>
          </a:xfrm>
          <a:prstGeom prst="rect">
            <a:avLst/>
          </a:prstGeom>
          <a:ln w="25400" cap="flat" cmpd="sng" algn="ctr">
            <a:solidFill>
              <a:srgbClr val="FF33CC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Pencatatan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alasan-alasan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negatif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5029200" cy="1676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PENGAMBIL KEPUTUSAN </a:t>
            </a:r>
            <a:br>
              <a:rPr lang="en-US" sz="3200" b="1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</a:rPr>
              <a:t>MEMPERTIMBANGKAN</a:t>
            </a:r>
            <a:br>
              <a:rPr lang="en-US" sz="3200" b="1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</a:rPr>
              <a:t>ALASAN-ALASAN</a:t>
            </a:r>
            <a:br>
              <a:rPr lang="en-US" sz="3200" b="1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UNTUK MEMUTUSKAN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981200" cy="1752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bordwa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14600"/>
            <a:ext cx="4876800" cy="43434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638800" y="0"/>
            <a:ext cx="3505200" cy="2133600"/>
          </a:xfrm>
          <a:prstGeom prst="cloudCallout">
            <a:avLst>
              <a:gd name="adj1" fmla="val -46610"/>
              <a:gd name="adj2" fmla="val 650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jangan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berisik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boss </a:t>
            </a:r>
            <a:r>
              <a:rPr lang="en-US" sz="2400" dirty="0" err="1" smtClean="0">
                <a:solidFill>
                  <a:schemeClr val="tx1"/>
                </a:solidFill>
              </a:rPr>
              <a:t>lagi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mikir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04800"/>
            <a:ext cx="183931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py of 3-en-fbc6e69b6050eade09586525aba23c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7432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</a:rPr>
              <a:t>oleh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229600" cy="1066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NIM</a:t>
            </a:r>
            <a:r>
              <a:rPr lang="en-US" sz="8000" dirty="0" smtClean="0">
                <a:solidFill>
                  <a:schemeClr val="bg1"/>
                </a:solidFill>
              </a:rPr>
              <a:t>. </a:t>
            </a:r>
            <a:r>
              <a:rPr lang="fi-FI" sz="8000" dirty="0" smtClean="0">
                <a:solidFill>
                  <a:schemeClr val="bg1"/>
                </a:solidFill>
              </a:rPr>
              <a:t>0908036365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 rot="19883688">
            <a:off x="2727257" y="3958264"/>
            <a:ext cx="7515225" cy="8286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r>
              <a:rPr lang="pt-BR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/>
                <a:latin typeface="Impact"/>
              </a:rPr>
              <a:t>s a e f u l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5029200" cy="1676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PENGAMBIL KEPUTUSAN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MEMUTUSKAN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981200" cy="17526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KEPUTUSAN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/>
              <a:t>    Program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unggulan</a:t>
            </a:r>
            <a:r>
              <a:rPr lang="en-US" b="1" dirty="0" smtClean="0"/>
              <a:t>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dievaluasi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 program </a:t>
            </a:r>
            <a:r>
              <a:rPr lang="en-US" b="1" dirty="0" err="1" smtClean="0"/>
              <a:t>pendidikan</a:t>
            </a:r>
            <a:r>
              <a:rPr lang="en-US" b="1" dirty="0" smtClean="0"/>
              <a:t> model Adversary yang </a:t>
            </a:r>
            <a:r>
              <a:rPr lang="en-US" b="1" dirty="0" err="1" smtClean="0"/>
              <a:t>membagi</a:t>
            </a:r>
            <a:r>
              <a:rPr lang="en-US" b="1" dirty="0" smtClean="0"/>
              <a:t> </a:t>
            </a: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en-US" b="1" dirty="0" smtClean="0"/>
              <a:t> evaluator pro program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kontra</a:t>
            </a:r>
            <a:r>
              <a:rPr lang="en-US" b="1" dirty="0" smtClean="0"/>
              <a:t> program 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kemudian</a:t>
            </a:r>
            <a:r>
              <a:rPr lang="en-US" b="1" dirty="0" smtClean="0"/>
              <a:t> </a:t>
            </a:r>
            <a:r>
              <a:rPr lang="en-US" b="1" dirty="0" smtClean="0"/>
              <a:t>evaluator pro program </a:t>
            </a:r>
            <a:r>
              <a:rPr lang="en-US" b="1" dirty="0" err="1" smtClean="0"/>
              <a:t>mengemukakan</a:t>
            </a:r>
            <a:r>
              <a:rPr lang="en-US" b="1" dirty="0" smtClean="0"/>
              <a:t> </a:t>
            </a:r>
            <a:r>
              <a:rPr lang="en-US" b="1" dirty="0" err="1" smtClean="0"/>
              <a:t>alasan-alasan</a:t>
            </a:r>
            <a:r>
              <a:rPr lang="en-US" b="1" dirty="0" smtClean="0"/>
              <a:t> </a:t>
            </a:r>
            <a:r>
              <a:rPr lang="en-US" b="1" dirty="0" err="1" smtClean="0"/>
              <a:t>positif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evaluator </a:t>
            </a:r>
            <a:r>
              <a:rPr lang="en-US" b="1" dirty="0" err="1" smtClean="0"/>
              <a:t>kontra</a:t>
            </a:r>
            <a:r>
              <a:rPr lang="en-US" b="1" dirty="0" smtClean="0"/>
              <a:t> program </a:t>
            </a:r>
            <a:r>
              <a:rPr lang="en-US" b="1" dirty="0" err="1" smtClean="0"/>
              <a:t>mengemukakan</a:t>
            </a:r>
            <a:r>
              <a:rPr lang="en-US" b="1" dirty="0" smtClean="0"/>
              <a:t> </a:t>
            </a:r>
            <a:r>
              <a:rPr lang="en-US" b="1" dirty="0" err="1" smtClean="0"/>
              <a:t>alasan-alasan</a:t>
            </a:r>
            <a:r>
              <a:rPr lang="en-US" b="1" dirty="0" smtClean="0"/>
              <a:t> </a:t>
            </a:r>
            <a:r>
              <a:rPr lang="en-US" b="1" dirty="0" err="1" smtClean="0"/>
              <a:t>negatif</a:t>
            </a:r>
            <a:endParaRPr lang="en-US" b="1" dirty="0" smtClean="0"/>
          </a:p>
          <a:p>
            <a:pPr algn="ctr">
              <a:buNone/>
            </a:pPr>
            <a:r>
              <a:rPr lang="en-US" b="1" dirty="0" err="1" smtClean="0"/>
              <a:t>kemudian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pertimbangan</a:t>
            </a:r>
            <a:r>
              <a:rPr lang="en-US" b="1" dirty="0" smtClean="0"/>
              <a:t> </a:t>
            </a:r>
            <a:r>
              <a:rPr lang="en-US" b="1" dirty="0" err="1" smtClean="0"/>
              <a:t>alasan-alasan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, </a:t>
            </a:r>
            <a:r>
              <a:rPr lang="en-US" b="1" dirty="0" err="1" smtClean="0"/>
              <a:t>pengambil</a:t>
            </a:r>
            <a:r>
              <a:rPr lang="en-US" b="1" dirty="0" smtClean="0"/>
              <a:t> </a:t>
            </a:r>
            <a:r>
              <a:rPr lang="en-US" b="1" dirty="0" err="1" smtClean="0"/>
              <a:t>keputusan</a:t>
            </a:r>
            <a:r>
              <a:rPr lang="en-US" b="1" dirty="0" smtClean="0"/>
              <a:t> </a:t>
            </a:r>
            <a:r>
              <a:rPr lang="en-US" b="1" dirty="0" err="1" smtClean="0"/>
              <a:t>memutuskan</a:t>
            </a:r>
            <a:r>
              <a:rPr lang="en-US" b="1" dirty="0" smtClean="0"/>
              <a:t> </a:t>
            </a:r>
            <a:r>
              <a:rPr lang="en-US" b="1" dirty="0" err="1" smtClean="0"/>
              <a:t>bahwa</a:t>
            </a:r>
            <a:endParaRPr lang="en-US" b="1" dirty="0" smtClean="0"/>
          </a:p>
          <a:p>
            <a:pPr algn="ctr">
              <a:buNone/>
            </a:pPr>
            <a:r>
              <a:rPr lang="en-US" sz="4200" b="1" i="1" dirty="0" err="1" smtClean="0">
                <a:solidFill>
                  <a:srgbClr val="FF0000"/>
                </a:solidFill>
              </a:rPr>
              <a:t>Kelas</a:t>
            </a:r>
            <a:r>
              <a:rPr lang="en-US" sz="4200" b="1" i="1" dirty="0" smtClean="0">
                <a:solidFill>
                  <a:srgbClr val="FF0000"/>
                </a:solidFill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</a:rPr>
              <a:t>unggulan</a:t>
            </a:r>
            <a:r>
              <a:rPr lang="en-US" sz="4200" b="1" i="1" dirty="0" smtClean="0">
                <a:solidFill>
                  <a:srgbClr val="FF0000"/>
                </a:solidFill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</a:rPr>
              <a:t>tidak</a:t>
            </a:r>
            <a:r>
              <a:rPr lang="en-US" sz="4200" b="1" i="1" dirty="0" smtClean="0">
                <a:solidFill>
                  <a:srgbClr val="FF0000"/>
                </a:solidFill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</a:rPr>
              <a:t>akan</a:t>
            </a:r>
            <a:r>
              <a:rPr lang="en-US" sz="4200" b="1" i="1" dirty="0" smtClean="0">
                <a:solidFill>
                  <a:srgbClr val="FF0000"/>
                </a:solidFill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</a:rPr>
              <a:t>dilanjutkan</a:t>
            </a:r>
            <a:endParaRPr lang="en-US" sz="4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i="1" dirty="0" smtClean="0">
                <a:solidFill>
                  <a:srgbClr val="0000CC"/>
                </a:solidFill>
              </a:rPr>
              <a:t>  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Evaluasi</a:t>
            </a:r>
            <a:r>
              <a:rPr lang="en-US" sz="2800" b="1" i="1" dirty="0" smtClean="0">
                <a:solidFill>
                  <a:srgbClr val="0000CC"/>
                </a:solidFill>
              </a:rPr>
              <a:t> program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pendidikan</a:t>
            </a:r>
            <a:r>
              <a:rPr lang="en-US" sz="2800" b="1" i="1" dirty="0" smtClean="0">
                <a:solidFill>
                  <a:srgbClr val="0000CC"/>
                </a:solidFill>
              </a:rPr>
              <a:t> model</a:t>
            </a:r>
          </a:p>
          <a:p>
            <a:pPr algn="ctr">
              <a:buNone/>
            </a:pPr>
            <a:r>
              <a:rPr lang="en-US" sz="2800" b="1" i="1" dirty="0" smtClean="0">
                <a:solidFill>
                  <a:srgbClr val="0000CC"/>
                </a:solidFill>
              </a:rPr>
              <a:t>Adversary</a:t>
            </a:r>
          </a:p>
          <a:p>
            <a:pPr algn="ctr">
              <a:buNone/>
            </a:pPr>
            <a:r>
              <a:rPr lang="en-US" sz="2800" b="1" i="1" dirty="0" err="1" smtClean="0">
                <a:solidFill>
                  <a:srgbClr val="0000CC"/>
                </a:solidFill>
              </a:rPr>
              <a:t>sangat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baik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untuk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mengevaluasi</a:t>
            </a:r>
            <a:endParaRPr lang="en-US" sz="2800" b="1" i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2800" b="1" i="1" dirty="0" smtClean="0">
                <a:solidFill>
                  <a:srgbClr val="0000CC"/>
                </a:solidFill>
              </a:rPr>
              <a:t>program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kelas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unggulan</a:t>
            </a:r>
            <a:endParaRPr lang="en-US" sz="2800" b="1" i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2800" b="1" i="1" dirty="0" err="1" smtClean="0">
                <a:solidFill>
                  <a:srgbClr val="0000CC"/>
                </a:solidFill>
              </a:rPr>
              <a:t>karena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keputusan</a:t>
            </a:r>
            <a:r>
              <a:rPr lang="en-US" sz="2800" b="1" i="1" dirty="0" smtClean="0">
                <a:solidFill>
                  <a:srgbClr val="0000CC"/>
                </a:solidFill>
              </a:rPr>
              <a:t> yang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diperoleh</a:t>
            </a:r>
            <a:endParaRPr lang="en-US" sz="2800" b="1" i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2800" b="1" i="1" dirty="0" err="1" smtClean="0">
                <a:solidFill>
                  <a:srgbClr val="0000CC"/>
                </a:solidFill>
              </a:rPr>
              <a:t>berdasarkan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pertimbangan</a:t>
            </a:r>
            <a:r>
              <a:rPr lang="en-US" sz="2800" b="1" i="1" dirty="0" smtClean="0">
                <a:solidFill>
                  <a:srgbClr val="0000CC"/>
                </a:solidFill>
              </a:rPr>
              <a:t> yang</a:t>
            </a:r>
          </a:p>
          <a:p>
            <a:pPr algn="ctr">
              <a:buNone/>
            </a:pPr>
            <a:r>
              <a:rPr lang="en-US" sz="2800" b="1" i="1" dirty="0" err="1" smtClean="0">
                <a:solidFill>
                  <a:srgbClr val="0000CC"/>
                </a:solidFill>
              </a:rPr>
              <a:t>seimbang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dan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melibatkan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banyak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orang</a:t>
            </a:r>
            <a:endParaRPr lang="en-US" sz="2800" b="1" i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2800" b="1" i="1" dirty="0" err="1" smtClean="0">
                <a:solidFill>
                  <a:srgbClr val="0000CC"/>
                </a:solidFill>
              </a:rPr>
              <a:t>sehingga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hasil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keputusannya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matang</a:t>
            </a:r>
            <a:r>
              <a:rPr lang="en-US" sz="2800" b="1" i="1" dirty="0" smtClean="0">
                <a:solidFill>
                  <a:srgbClr val="0000CC"/>
                </a:solidFill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adil</a:t>
            </a:r>
            <a:r>
              <a:rPr lang="en-US" sz="2800" b="1" i="1" dirty="0" smtClean="0">
                <a:solidFill>
                  <a:srgbClr val="0000CC"/>
                </a:solidFill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dan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menghargai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banyak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orang</a:t>
            </a:r>
            <a:endParaRPr lang="en-US" sz="28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_guestbook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2000" b="1" dirty="0" err="1" smtClean="0">
                <a:solidFill>
                  <a:srgbClr val="0000CC"/>
                </a:solidFill>
              </a:rPr>
              <a:t>Diknas</a:t>
            </a:r>
            <a:r>
              <a:rPr lang="en-US" sz="2000" b="1" dirty="0" smtClean="0">
                <a:solidFill>
                  <a:srgbClr val="0000CC"/>
                </a:solidFill>
              </a:rPr>
              <a:t>, (2008). </a:t>
            </a:r>
            <a:r>
              <a:rPr lang="en-US" sz="2000" b="1" i="1" u="sng" dirty="0" smtClean="0">
                <a:solidFill>
                  <a:srgbClr val="0000CC"/>
                </a:solidFill>
              </a:rPr>
              <a:t>Model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dan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Teknik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Penilaian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pada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Tingkat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Satuan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Pendidikan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Dasar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dan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Menengah</a:t>
            </a:r>
            <a:r>
              <a:rPr lang="en-US" sz="2000" b="1" dirty="0" smtClean="0">
                <a:solidFill>
                  <a:srgbClr val="0000CC"/>
                </a:solidFill>
              </a:rPr>
              <a:t>, Jakarta</a:t>
            </a:r>
          </a:p>
          <a:p>
            <a:pPr lvl="0"/>
            <a:r>
              <a:rPr lang="en-US" sz="2000" b="1" dirty="0" err="1" smtClean="0">
                <a:solidFill>
                  <a:srgbClr val="0000CC"/>
                </a:solidFill>
              </a:rPr>
              <a:t>Diknas</a:t>
            </a:r>
            <a:r>
              <a:rPr lang="en-US" sz="2000" b="1" dirty="0" smtClean="0">
                <a:solidFill>
                  <a:srgbClr val="0000CC"/>
                </a:solidFill>
              </a:rPr>
              <a:t>, (2010).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Tugas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dan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Peran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Kepala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Sekolah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dalam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Manajemen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Kurikulum</a:t>
            </a:r>
            <a:r>
              <a:rPr lang="en-US" sz="2000" b="1" dirty="0" smtClean="0">
                <a:solidFill>
                  <a:srgbClr val="0000CC"/>
                </a:solidFill>
              </a:rPr>
              <a:t>, Jakarta: CV. Mini Jaya </a:t>
            </a:r>
            <a:r>
              <a:rPr lang="en-US" sz="2000" b="1" dirty="0" err="1" smtClean="0">
                <a:solidFill>
                  <a:srgbClr val="0000CC"/>
                </a:solidFill>
              </a:rPr>
              <a:t>Abadi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00CC"/>
                </a:solidFill>
              </a:rPr>
              <a:t>Departemen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Pendidikan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dan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Kebudayaan</a:t>
            </a:r>
            <a:r>
              <a:rPr lang="en-US" sz="2000" b="1" dirty="0" smtClean="0">
                <a:solidFill>
                  <a:srgbClr val="0000CC"/>
                </a:solidFill>
              </a:rPr>
              <a:t>. (1995).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Kamus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Besar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Bahasa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Indonesia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</a:rPr>
              <a:t>Balai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Pustaka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vl="0"/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http://evaluasipendidikan.blogspot.com/2008/03/evaluasi-program-sebuah-pengantar.html</a:t>
            </a:r>
          </a:p>
          <a:p>
            <a:pPr lvl="0"/>
            <a:r>
              <a:rPr lang="en-US" sz="2000" b="1" dirty="0" smtClean="0">
                <a:solidFill>
                  <a:srgbClr val="0000CC"/>
                </a:solidFill>
              </a:rPr>
              <a:t>http://myzayadi.multiply.com/journal/item/3</a:t>
            </a:r>
          </a:p>
          <a:p>
            <a:pPr lvl="0"/>
            <a:r>
              <a:rPr lang="en-US" sz="2000" b="1" dirty="0" err="1" smtClean="0">
                <a:solidFill>
                  <a:srgbClr val="0000CC"/>
                </a:solidFill>
              </a:rPr>
              <a:t>Latief</a:t>
            </a:r>
            <a:r>
              <a:rPr lang="en-US" sz="2000" b="1" dirty="0" smtClean="0">
                <a:solidFill>
                  <a:srgbClr val="0000CC"/>
                </a:solidFill>
              </a:rPr>
              <a:t>, Abdul </a:t>
            </a:r>
            <a:r>
              <a:rPr lang="en-US" sz="2000" b="1" dirty="0" err="1" smtClean="0">
                <a:solidFill>
                  <a:srgbClr val="0000CC"/>
                </a:solidFill>
              </a:rPr>
              <a:t>Madjid</a:t>
            </a:r>
            <a:r>
              <a:rPr lang="en-US" sz="2000" b="1" dirty="0" smtClean="0">
                <a:solidFill>
                  <a:srgbClr val="0000CC"/>
                </a:solidFill>
              </a:rPr>
              <a:t>, (2011).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Evaluasi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Program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Pendidikan</a:t>
            </a:r>
            <a:r>
              <a:rPr lang="en-US" sz="2000" b="1" dirty="0" smtClean="0">
                <a:solidFill>
                  <a:srgbClr val="0000CC"/>
                </a:solidFill>
              </a:rPr>
              <a:t>, Jakarta: UHAMKA</a:t>
            </a:r>
          </a:p>
          <a:p>
            <a:r>
              <a:rPr lang="en-US" sz="2000" b="1" dirty="0" err="1" smtClean="0">
                <a:solidFill>
                  <a:srgbClr val="0000CC"/>
                </a:solidFill>
              </a:rPr>
              <a:t>Peraturan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Pemerintah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Republik</a:t>
            </a:r>
            <a:r>
              <a:rPr lang="en-US" sz="2000" b="1" dirty="0" smtClean="0">
                <a:solidFill>
                  <a:srgbClr val="0000CC"/>
                </a:solidFill>
              </a:rPr>
              <a:t> Indonesia </a:t>
            </a:r>
            <a:r>
              <a:rPr lang="en-US" sz="2000" b="1" dirty="0" err="1" smtClean="0">
                <a:solidFill>
                  <a:srgbClr val="0000CC"/>
                </a:solidFill>
              </a:rPr>
              <a:t>Nomor</a:t>
            </a:r>
            <a:r>
              <a:rPr lang="en-US" sz="2000" b="1" dirty="0" smtClean="0">
                <a:solidFill>
                  <a:srgbClr val="0000CC"/>
                </a:solidFill>
              </a:rPr>
              <a:t> 19 </a:t>
            </a:r>
            <a:r>
              <a:rPr lang="en-US" sz="2000" b="1" dirty="0" err="1" smtClean="0">
                <a:solidFill>
                  <a:srgbClr val="0000CC"/>
                </a:solidFill>
              </a:rPr>
              <a:t>Tahun</a:t>
            </a:r>
            <a:r>
              <a:rPr lang="en-US" sz="2000" b="1" dirty="0" smtClean="0">
                <a:solidFill>
                  <a:srgbClr val="0000CC"/>
                </a:solidFill>
              </a:rPr>
              <a:t> 2005 </a:t>
            </a:r>
            <a:r>
              <a:rPr lang="en-US" sz="2000" b="1" dirty="0" err="1" smtClean="0">
                <a:solidFill>
                  <a:srgbClr val="0000CC"/>
                </a:solidFill>
              </a:rPr>
              <a:t>tentang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Standar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Nasional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Pendidikan</a:t>
            </a:r>
            <a:r>
              <a:rPr lang="en-US" sz="2000" b="1" dirty="0" smtClean="0">
                <a:solidFill>
                  <a:srgbClr val="0000CC"/>
                </a:solidFill>
              </a:rPr>
              <a:t>, Jakarta: CV. </a:t>
            </a:r>
            <a:r>
              <a:rPr lang="en-US" sz="2000" b="1" dirty="0" err="1" smtClean="0">
                <a:solidFill>
                  <a:srgbClr val="0000CC"/>
                </a:solidFill>
              </a:rPr>
              <a:t>Eka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Jaya</a:t>
            </a:r>
            <a:endParaRPr lang="en-US" sz="20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6482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33CC"/>
                </a:solidFill>
              </a:rPr>
              <a:t>quiz</a:t>
            </a:r>
            <a:endParaRPr lang="en-US" sz="7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00CC"/>
                </a:solidFill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</a:rPr>
              <a:t>Tujuan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evaluasi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pendidikan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adalah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FF33CC"/>
                </a:solidFill>
              </a:rPr>
              <a:t>penyempurnaan</a:t>
            </a:r>
            <a:r>
              <a:rPr lang="en-US" sz="4400" b="1" i="1" dirty="0" smtClean="0">
                <a:solidFill>
                  <a:srgbClr val="FF33CC"/>
                </a:solidFill>
              </a:rPr>
              <a:t> </a:t>
            </a:r>
            <a:r>
              <a:rPr lang="en-US" sz="4400" b="1" i="1" dirty="0" err="1" smtClean="0">
                <a:solidFill>
                  <a:srgbClr val="FF33CC"/>
                </a:solidFill>
              </a:rPr>
              <a:t>kurikulum</a:t>
            </a:r>
            <a:endParaRPr lang="en-US" sz="4400" b="1" i="1" dirty="0" smtClean="0">
              <a:solidFill>
                <a:srgbClr val="FF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49580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Betul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4600" y="457200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Salah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343400"/>
            <a:ext cx="113347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419600"/>
            <a:ext cx="1219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6482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33CC"/>
                </a:solidFill>
              </a:rPr>
              <a:t>quiz</a:t>
            </a:r>
            <a:endParaRPr lang="en-US" sz="7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 model adversary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 yang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membagi</a:t>
            </a:r>
            <a:r>
              <a:rPr lang="en-US" b="1" dirty="0" smtClean="0"/>
              <a:t> evaluator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tiga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en-US" b="1" dirty="0" smtClean="0"/>
              <a:t> pro-program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en-US" b="1" dirty="0" smtClean="0"/>
              <a:t> </a:t>
            </a:r>
            <a:r>
              <a:rPr lang="en-US" b="1" dirty="0" err="1" smtClean="0"/>
              <a:t>kontra</a:t>
            </a:r>
            <a:r>
              <a:rPr lang="en-US" b="1" dirty="0" smtClean="0"/>
              <a:t> program.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49580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Betul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4600" y="457200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Salah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343400"/>
            <a:ext cx="113347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419600"/>
            <a:ext cx="1219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6482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33CC"/>
                </a:solidFill>
              </a:rPr>
              <a:t>quiz</a:t>
            </a:r>
            <a:endParaRPr lang="en-US" sz="7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dirty="0" err="1" smtClean="0"/>
              <a:t>Langkah-langkah</a:t>
            </a:r>
            <a:r>
              <a:rPr lang="en-US" sz="4400" dirty="0" smtClean="0"/>
              <a:t> </a:t>
            </a:r>
            <a:r>
              <a:rPr lang="en-US" sz="4400" dirty="0" err="1" smtClean="0"/>
              <a:t>evaluasi</a:t>
            </a:r>
            <a:r>
              <a:rPr lang="en-US" sz="4400" dirty="0" smtClean="0"/>
              <a:t> model adversary </a:t>
            </a:r>
            <a:r>
              <a:rPr lang="en-US" sz="4400" dirty="0" err="1" smtClean="0"/>
              <a:t>yaitu</a:t>
            </a:r>
            <a:r>
              <a:rPr lang="en-US" sz="4400" dirty="0" smtClean="0"/>
              <a:t>: </a:t>
            </a:r>
            <a:r>
              <a:rPr lang="en-US" sz="4400" dirty="0" err="1" smtClean="0"/>
              <a:t>memilih</a:t>
            </a:r>
            <a:r>
              <a:rPr lang="en-US" sz="4400" dirty="0" smtClean="0"/>
              <a:t> program, </a:t>
            </a:r>
            <a:r>
              <a:rPr lang="en-US" sz="4400" dirty="0" err="1" smtClean="0"/>
              <a:t>menentukan</a:t>
            </a:r>
            <a:r>
              <a:rPr lang="en-US" sz="4400" dirty="0" smtClean="0"/>
              <a:t> evaluator, </a:t>
            </a:r>
            <a:r>
              <a:rPr lang="en-US" sz="4400" dirty="0" err="1" smtClean="0"/>
              <a:t>mengemukakan</a:t>
            </a:r>
            <a:r>
              <a:rPr lang="en-US" sz="4400" dirty="0" smtClean="0"/>
              <a:t> </a:t>
            </a:r>
            <a:r>
              <a:rPr lang="en-US" sz="4400" dirty="0" err="1" smtClean="0"/>
              <a:t>pendapat</a:t>
            </a:r>
            <a:r>
              <a:rPr lang="en-US" sz="4400" dirty="0" smtClean="0"/>
              <a:t>, </a:t>
            </a:r>
            <a:r>
              <a:rPr lang="en-US" sz="4400" dirty="0" err="1" smtClean="0"/>
              <a:t>memutuskan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58165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Betul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4600" y="565785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Salah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5429250"/>
            <a:ext cx="113347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505450"/>
            <a:ext cx="1219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6482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33CC"/>
                </a:solidFill>
              </a:rPr>
              <a:t>quiz</a:t>
            </a:r>
            <a:endParaRPr lang="en-US" sz="7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dirty="0" smtClean="0"/>
              <a:t>Program </a:t>
            </a:r>
            <a:r>
              <a:rPr lang="en-US" sz="4400" dirty="0" err="1" smtClean="0"/>
              <a:t>pendidikan</a:t>
            </a:r>
            <a:r>
              <a:rPr lang="en-US" sz="4400" dirty="0" smtClean="0"/>
              <a:t> yang </a:t>
            </a:r>
            <a:r>
              <a:rPr lang="en-US" sz="4400" dirty="0" err="1" smtClean="0"/>
              <a:t>tepat</a:t>
            </a:r>
            <a:r>
              <a:rPr lang="en-US" sz="4400" dirty="0" smtClean="0"/>
              <a:t>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dievaluasi</a:t>
            </a:r>
            <a:r>
              <a:rPr lang="en-US" sz="4400" dirty="0" smtClean="0"/>
              <a:t> </a:t>
            </a:r>
            <a:r>
              <a:rPr lang="en-US" sz="4400" dirty="0" err="1" smtClean="0"/>
              <a:t>menggunakan</a:t>
            </a:r>
            <a:r>
              <a:rPr lang="en-US" sz="4400" dirty="0" smtClean="0"/>
              <a:t> </a:t>
            </a:r>
            <a:r>
              <a:rPr lang="en-US" sz="4400" dirty="0" err="1" smtClean="0"/>
              <a:t>evaluasi</a:t>
            </a:r>
            <a:r>
              <a:rPr lang="en-US" sz="4400" dirty="0" smtClean="0"/>
              <a:t> model Adversary </a:t>
            </a:r>
            <a:r>
              <a:rPr lang="en-US" sz="4400" dirty="0" err="1" smtClean="0"/>
              <a:t>ialah</a:t>
            </a:r>
            <a:r>
              <a:rPr lang="en-US" sz="4400" dirty="0" smtClean="0"/>
              <a:t> program yang </a:t>
            </a:r>
            <a:r>
              <a:rPr lang="en-US" sz="4400" dirty="0" err="1" smtClean="0"/>
              <a:t>telah</a:t>
            </a:r>
            <a:r>
              <a:rPr lang="en-US" sz="4400" dirty="0" smtClean="0"/>
              <a:t> </a:t>
            </a:r>
            <a:r>
              <a:rPr lang="en-US" sz="4400" dirty="0" err="1" smtClean="0"/>
              <a:t>disetujui</a:t>
            </a:r>
            <a:r>
              <a:rPr lang="en-US" sz="4400" dirty="0" smtClean="0"/>
              <a:t> </a:t>
            </a:r>
            <a:r>
              <a:rPr lang="en-US" sz="4400" dirty="0" err="1" smtClean="0"/>
              <a:t>semua</a:t>
            </a:r>
            <a:r>
              <a:rPr lang="en-US" sz="4400" dirty="0" smtClean="0"/>
              <a:t> </a:t>
            </a:r>
            <a:r>
              <a:rPr lang="en-US" sz="4400" dirty="0" err="1" smtClean="0"/>
              <a:t>orang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58165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Betul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4600" y="565785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Salah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5429250"/>
            <a:ext cx="113347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505450"/>
            <a:ext cx="1219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6482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33CC"/>
                </a:solidFill>
              </a:rPr>
              <a:t>quiz</a:t>
            </a:r>
            <a:endParaRPr lang="en-US" sz="7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dirty="0" smtClean="0"/>
              <a:t>Evaluator </a:t>
            </a:r>
            <a:r>
              <a:rPr lang="en-US" sz="4400" dirty="0" err="1" smtClean="0"/>
              <a:t>kontra</a:t>
            </a:r>
            <a:r>
              <a:rPr lang="en-US" sz="4400" dirty="0" smtClean="0"/>
              <a:t> program </a:t>
            </a:r>
            <a:r>
              <a:rPr lang="en-US" sz="4400" dirty="0" err="1" smtClean="0"/>
              <a:t>karena</a:t>
            </a:r>
            <a:r>
              <a:rPr lang="en-US" sz="4400" dirty="0" smtClean="0"/>
              <a:t>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dirty="0" err="1" smtClean="0"/>
              <a:t>menhyetujui</a:t>
            </a:r>
            <a:r>
              <a:rPr lang="en-US" sz="4400" dirty="0" smtClean="0"/>
              <a:t> </a:t>
            </a:r>
            <a:r>
              <a:rPr lang="en-US" sz="4400" dirty="0" err="1" smtClean="0"/>
              <a:t>adanya</a:t>
            </a:r>
            <a:r>
              <a:rPr lang="en-US" sz="4400" dirty="0" smtClean="0"/>
              <a:t> </a:t>
            </a:r>
            <a:r>
              <a:rPr lang="en-US" sz="4400" dirty="0" err="1" smtClean="0"/>
              <a:t>suatu</a:t>
            </a:r>
            <a:r>
              <a:rPr lang="en-US" sz="4400" dirty="0" smtClean="0"/>
              <a:t> program </a:t>
            </a:r>
            <a:r>
              <a:rPr lang="en-US" sz="4400" dirty="0" err="1" smtClean="0"/>
              <a:t>pendidikan</a:t>
            </a:r>
            <a:r>
              <a:rPr lang="en-US" sz="4400" dirty="0" smtClean="0"/>
              <a:t> </a:t>
            </a:r>
            <a:r>
              <a:rPr lang="en-US" sz="4400" dirty="0" err="1" smtClean="0"/>
              <a:t>tertentu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58165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Betul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4600" y="5657850"/>
            <a:ext cx="2362200" cy="9906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Salah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5429250"/>
            <a:ext cx="113347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505450"/>
            <a:ext cx="1219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4662"/>
            <a:ext cx="91440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2819400"/>
          </a:xfrm>
        </p:spPr>
        <p:txBody>
          <a:bodyPr>
            <a:noAutofit/>
          </a:bodyPr>
          <a:lstStyle/>
          <a:p>
            <a:r>
              <a:rPr lang="en-US" sz="8800" dirty="0" err="1" smtClean="0"/>
              <a:t>Alhamdulillaah</a:t>
            </a:r>
            <a:endParaRPr lang="en-US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90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SIMULASI APLIKASI</a:t>
            </a:r>
            <a:br>
              <a:rPr lang="en-US" sz="3600" b="1" dirty="0" smtClean="0"/>
            </a:br>
            <a:r>
              <a:rPr lang="en-US" sz="3600" b="1" dirty="0" smtClean="0"/>
              <a:t>EVALUASI MODEL ADVERSARY</a:t>
            </a:r>
            <a:br>
              <a:rPr lang="en-US" sz="3600" b="1" dirty="0" smtClean="0"/>
            </a:br>
            <a:r>
              <a:rPr lang="en-US" sz="3600" b="1" dirty="0" smtClean="0"/>
              <a:t>PROGRAM KELAS UNGGULAN</a:t>
            </a:r>
            <a:br>
              <a:rPr lang="en-US" sz="3600" b="1" dirty="0" smtClean="0"/>
            </a:br>
            <a:r>
              <a:rPr lang="en-US" sz="3600" b="1" dirty="0" smtClean="0"/>
              <a:t>PADA SUATU SEKOLAH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858962"/>
          </a:xfrm>
        </p:spPr>
        <p:txBody>
          <a:bodyPr>
            <a:normAutofit fontScale="90000"/>
          </a:bodyPr>
          <a:lstStyle/>
          <a:p>
            <a:pPr marL="265113" algn="l"/>
            <a:r>
              <a:rPr lang="en-US" b="1" dirty="0" smtClean="0">
                <a:solidFill>
                  <a:srgbClr val="FF33CC"/>
                </a:solidFill>
              </a:rPr>
              <a:t>PENGERTIAN</a:t>
            </a:r>
            <a:br>
              <a:rPr lang="en-US" b="1" dirty="0" smtClean="0">
                <a:solidFill>
                  <a:srgbClr val="FF33CC"/>
                </a:solidFill>
              </a:rPr>
            </a:br>
            <a:r>
              <a:rPr lang="en-US" b="1" dirty="0" smtClean="0">
                <a:solidFill>
                  <a:srgbClr val="FF33CC"/>
                </a:solidFill>
              </a:rPr>
              <a:t>APLIKASI EVALUASI</a:t>
            </a:r>
            <a:br>
              <a:rPr lang="en-US" b="1" dirty="0" smtClean="0">
                <a:solidFill>
                  <a:srgbClr val="FF33CC"/>
                </a:solidFill>
              </a:rPr>
            </a:br>
            <a:r>
              <a:rPr lang="en-US" b="1" dirty="0" smtClean="0">
                <a:solidFill>
                  <a:srgbClr val="FF33CC"/>
                </a:solidFill>
              </a:rPr>
              <a:t>MODEL ADVERSARY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037"/>
            <a:ext cx="9144000" cy="452596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Aplikasi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menerapkan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model </a:t>
            </a:r>
            <a:r>
              <a:rPr lang="en-US" b="1" dirty="0" err="1" smtClean="0"/>
              <a:t>evaluasi</a:t>
            </a:r>
            <a:r>
              <a:rPr lang="en-US" b="1" dirty="0" smtClean="0"/>
              <a:t> Adversary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praktek</a:t>
            </a:r>
            <a:r>
              <a:rPr lang="en-US" b="1" dirty="0" smtClean="0"/>
              <a:t> program </a:t>
            </a:r>
            <a:r>
              <a:rPr lang="en-US" b="1" dirty="0" err="1" smtClean="0"/>
              <a:t>pendidikan</a:t>
            </a:r>
            <a:r>
              <a:rPr lang="en-US" b="1" dirty="0" smtClean="0"/>
              <a:t>.</a:t>
            </a:r>
          </a:p>
          <a:p>
            <a:r>
              <a:rPr lang="en-US" b="1" dirty="0" err="1" smtClean="0">
                <a:solidFill>
                  <a:srgbClr val="0000CC"/>
                </a:solidFill>
              </a:rPr>
              <a:t>Evaluasi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adalah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sebuah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proses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pencermatan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atas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suatu</a:t>
            </a:r>
            <a:r>
              <a:rPr lang="en-US" b="1" dirty="0" smtClean="0">
                <a:solidFill>
                  <a:srgbClr val="0000CC"/>
                </a:solidFill>
              </a:rPr>
              <a:t> program  </a:t>
            </a:r>
            <a:r>
              <a:rPr lang="en-US" b="1" dirty="0" err="1" smtClean="0">
                <a:solidFill>
                  <a:srgbClr val="0000CC"/>
                </a:solidFill>
              </a:rPr>
              <a:t>dengan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seksama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berdasarkan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kriteria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tertentu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sehingga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didapati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nilai</a:t>
            </a:r>
            <a:r>
              <a:rPr lang="en-US" b="1" dirty="0" smtClean="0">
                <a:solidFill>
                  <a:srgbClr val="0000CC"/>
                </a:solidFill>
              </a:rPr>
              <a:t> yang </a:t>
            </a:r>
            <a:r>
              <a:rPr lang="en-US" b="1" dirty="0" err="1" smtClean="0">
                <a:solidFill>
                  <a:srgbClr val="0000CC"/>
                </a:solidFill>
              </a:rPr>
              <a:t>dapat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mewakili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untuk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menyatakan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tingkat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keberhasilan</a:t>
            </a:r>
            <a:r>
              <a:rPr lang="en-US" b="1" dirty="0" smtClean="0">
                <a:solidFill>
                  <a:srgbClr val="0000CC"/>
                </a:solidFill>
              </a:rPr>
              <a:t> program </a:t>
            </a:r>
            <a:r>
              <a:rPr lang="en-US" b="1" dirty="0" err="1" smtClean="0">
                <a:solidFill>
                  <a:srgbClr val="0000CC"/>
                </a:solidFill>
              </a:rPr>
              <a:t>tersebut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kemudian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menjadi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bahan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pertimbangan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bagi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pengambil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keputusan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untuk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membuat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keputusan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dengan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tepat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Down Arrow 3"/>
          <p:cNvSpPr/>
          <p:nvPr/>
        </p:nvSpPr>
        <p:spPr>
          <a:xfrm flipH="1">
            <a:off x="6934200" y="457200"/>
            <a:ext cx="1600200" cy="609600"/>
          </a:xfrm>
          <a:prstGeom prst="downArrow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lanjut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Model </a:t>
            </a:r>
            <a:r>
              <a:rPr lang="en-US" sz="4400" dirty="0" err="1" smtClean="0">
                <a:solidFill>
                  <a:srgbClr val="FF0000"/>
                </a:solidFill>
              </a:rPr>
              <a:t>artinya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pola</a:t>
            </a:r>
            <a:r>
              <a:rPr lang="en-US" sz="4400" dirty="0" smtClean="0">
                <a:solidFill>
                  <a:srgbClr val="FF0000"/>
                </a:solidFill>
              </a:rPr>
              <a:t> (</a:t>
            </a:r>
            <a:r>
              <a:rPr lang="en-US" sz="4400" dirty="0" err="1" smtClean="0">
                <a:solidFill>
                  <a:srgbClr val="FF0000"/>
                </a:solidFill>
              </a:rPr>
              <a:t>contoh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acuan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ragam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dsb</a:t>
            </a:r>
            <a:r>
              <a:rPr lang="en-US" sz="4400" dirty="0" smtClean="0">
                <a:solidFill>
                  <a:srgbClr val="FF0000"/>
                </a:solidFill>
              </a:rPr>
              <a:t>) </a:t>
            </a:r>
            <a:r>
              <a:rPr lang="en-US" sz="4400" dirty="0" err="1" smtClean="0">
                <a:solidFill>
                  <a:srgbClr val="FF0000"/>
                </a:solidFill>
              </a:rPr>
              <a:t>dari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sesuatu</a:t>
            </a:r>
            <a:r>
              <a:rPr lang="en-US" sz="4400" dirty="0" smtClean="0">
                <a:solidFill>
                  <a:srgbClr val="FF0000"/>
                </a:solidFill>
              </a:rPr>
              <a:t> yang </a:t>
            </a:r>
            <a:r>
              <a:rPr lang="en-US" sz="4400" dirty="0" err="1" smtClean="0">
                <a:solidFill>
                  <a:srgbClr val="FF0000"/>
                </a:solidFill>
              </a:rPr>
              <a:t>akan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dibuat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atau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dihasilka</a:t>
            </a:r>
            <a:endParaRPr lang="en-US" sz="4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400" dirty="0" smtClean="0"/>
          </a:p>
          <a:p>
            <a:r>
              <a:rPr lang="en-US" sz="4400" dirty="0" smtClean="0"/>
              <a:t>Adversary </a:t>
            </a:r>
            <a:r>
              <a:rPr lang="en-US" sz="4400" dirty="0" err="1" smtClean="0"/>
              <a:t>berasal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bahasa</a:t>
            </a:r>
            <a:r>
              <a:rPr lang="en-US" sz="4400" dirty="0" smtClean="0"/>
              <a:t> </a:t>
            </a:r>
            <a:r>
              <a:rPr lang="en-US" sz="4400" dirty="0" err="1" smtClean="0"/>
              <a:t>Inggris</a:t>
            </a:r>
            <a:r>
              <a:rPr lang="en-US" sz="4400" dirty="0" smtClean="0"/>
              <a:t> yang </a:t>
            </a:r>
            <a:r>
              <a:rPr lang="en-US" sz="4400" dirty="0" err="1" smtClean="0"/>
              <a:t>artinya</a:t>
            </a:r>
            <a:r>
              <a:rPr lang="en-US" sz="4400" dirty="0" smtClean="0"/>
              <a:t> </a:t>
            </a:r>
            <a:r>
              <a:rPr lang="en-US" sz="4400" dirty="0" err="1" smtClean="0"/>
              <a:t>musuh</a:t>
            </a:r>
            <a:r>
              <a:rPr lang="en-US" sz="4400" dirty="0" smtClean="0"/>
              <a:t>, </a:t>
            </a:r>
            <a:r>
              <a:rPr lang="en-US" sz="4400" dirty="0" err="1" smtClean="0"/>
              <a:t>lawan</a:t>
            </a:r>
            <a:endParaRPr lang="en-US" sz="4400" dirty="0" smtClean="0"/>
          </a:p>
        </p:txBody>
      </p:sp>
      <p:sp>
        <p:nvSpPr>
          <p:cNvPr id="4" name="Down Arrow 3"/>
          <p:cNvSpPr/>
          <p:nvPr/>
        </p:nvSpPr>
        <p:spPr>
          <a:xfrm flipH="1">
            <a:off x="6934200" y="457200"/>
            <a:ext cx="1600200" cy="609600"/>
          </a:xfrm>
          <a:prstGeom prst="downArrow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lanjutan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EVALUASI MODEL ADVERSARY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ADVERSARY EVALUATION MODEL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840163"/>
          </a:xfrm>
        </p:spPr>
        <p:txBody>
          <a:bodyPr>
            <a:noAutofit/>
          </a:bodyPr>
          <a:lstStyle/>
          <a:p>
            <a:pPr indent="22225" algn="ctr">
              <a:buNone/>
            </a:pPr>
            <a:r>
              <a:rPr lang="en-US" sz="4800" dirty="0" err="1" smtClean="0">
                <a:solidFill>
                  <a:srgbClr val="FF0000"/>
                </a:solidFill>
              </a:rPr>
              <a:t>salah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satu</a:t>
            </a:r>
            <a:r>
              <a:rPr lang="en-US" sz="4800" dirty="0" smtClean="0">
                <a:solidFill>
                  <a:srgbClr val="FF0000"/>
                </a:solidFill>
              </a:rPr>
              <a:t> model </a:t>
            </a:r>
            <a:r>
              <a:rPr lang="en-US" sz="4800" dirty="0" err="1" smtClean="0">
                <a:solidFill>
                  <a:srgbClr val="FF0000"/>
                </a:solidFill>
              </a:rPr>
              <a:t>evaluasi</a:t>
            </a:r>
            <a:r>
              <a:rPr lang="en-US" sz="4800" dirty="0" smtClean="0">
                <a:solidFill>
                  <a:srgbClr val="FF0000"/>
                </a:solidFill>
              </a:rPr>
              <a:t> yang </a:t>
            </a:r>
            <a:r>
              <a:rPr lang="en-US" sz="4800" dirty="0" err="1" smtClean="0">
                <a:solidFill>
                  <a:srgbClr val="FF0000"/>
                </a:solidFill>
              </a:rPr>
              <a:t>dalam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pelaksanaannya</a:t>
            </a:r>
            <a:r>
              <a:rPr lang="en-US" sz="4800" dirty="0" smtClean="0">
                <a:solidFill>
                  <a:srgbClr val="FF0000"/>
                </a:solidFill>
              </a:rPr>
              <a:t> evaluator </a:t>
            </a:r>
            <a:r>
              <a:rPr lang="en-US" sz="4800" dirty="0" err="1" smtClean="0">
                <a:solidFill>
                  <a:srgbClr val="FF0000"/>
                </a:solidFill>
              </a:rPr>
              <a:t>dibagi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atas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dua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tim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yaitu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tim</a:t>
            </a:r>
            <a:r>
              <a:rPr lang="en-US" sz="4800" dirty="0" smtClean="0">
                <a:solidFill>
                  <a:srgbClr val="FF0000"/>
                </a:solidFill>
              </a:rPr>
              <a:t> yang pro </a:t>
            </a:r>
            <a:r>
              <a:rPr lang="en-US" sz="4800" dirty="0" err="1" smtClean="0">
                <a:solidFill>
                  <a:srgbClr val="FF0000"/>
                </a:solidFill>
              </a:rPr>
              <a:t>dan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tim</a:t>
            </a:r>
            <a:r>
              <a:rPr lang="en-US" sz="4800" dirty="0" smtClean="0">
                <a:solidFill>
                  <a:srgbClr val="FF0000"/>
                </a:solidFill>
              </a:rPr>
              <a:t> yang </a:t>
            </a:r>
            <a:r>
              <a:rPr lang="en-US" sz="4800" dirty="0" err="1" smtClean="0">
                <a:solidFill>
                  <a:srgbClr val="FF0000"/>
                </a:solidFill>
              </a:rPr>
              <a:t>kontra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-1143000" y="457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20200" y="1295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058400" y="3429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72600" y="56388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457200" y="2133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685800" y="4343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ILUSTRASI</a:t>
            </a:r>
            <a:b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EVALUASI MODEL ADVERSARY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0"/>
            <a:ext cx="37338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 PROGRAM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bengok2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1800"/>
            <a:ext cx="2447925" cy="2852738"/>
          </a:xfrm>
          <a:prstGeom prst="rect">
            <a:avLst/>
          </a:prstGeom>
        </p:spPr>
      </p:pic>
      <p:pic>
        <p:nvPicPr>
          <p:cNvPr id="5" name="Picture 4" descr="bengok2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29325" y="3124200"/>
            <a:ext cx="2428875" cy="2852738"/>
          </a:xfrm>
          <a:prstGeom prst="rect">
            <a:avLst/>
          </a:prstGeom>
        </p:spPr>
      </p:pic>
      <p:pic>
        <p:nvPicPr>
          <p:cNvPr id="6" name="Picture 5" descr="bordwai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447801"/>
            <a:ext cx="2971800" cy="32004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10200" y="60960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KONTRA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52800" y="45720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PENGAMBIL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KEPUTUSAN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EMPAT TAHAP EVALUASI MODEL ADVERSARY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err="1" smtClean="0"/>
              <a:t>Surver</a:t>
            </a:r>
            <a:r>
              <a:rPr lang="en-US" sz="3600" b="1" dirty="0" smtClean="0"/>
              <a:t> program yang </a:t>
            </a:r>
            <a:r>
              <a:rPr lang="en-US" sz="3600" b="1" dirty="0" err="1" smtClean="0"/>
              <a:t>berpotensi</a:t>
            </a:r>
            <a:r>
              <a:rPr lang="en-US" sz="3600" b="1" dirty="0" smtClean="0"/>
              <a:t> pro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kontra</a:t>
            </a:r>
            <a:endParaRPr lang="en-US" sz="3600" b="1" dirty="0" smtClean="0"/>
          </a:p>
          <a:p>
            <a:pPr lvl="0"/>
            <a:r>
              <a:rPr lang="en-US" sz="3600" b="1" dirty="0" err="1" smtClean="0"/>
              <a:t>Menentukan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dua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kelompok</a:t>
            </a:r>
            <a:r>
              <a:rPr lang="en-US" sz="3600" b="1" dirty="0" smtClean="0"/>
              <a:t> evaluator pro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kontra</a:t>
            </a:r>
            <a:r>
              <a:rPr lang="en-US" sz="3600" b="1" dirty="0" smtClean="0"/>
              <a:t> program</a:t>
            </a:r>
          </a:p>
          <a:p>
            <a:pPr lvl="0"/>
            <a:r>
              <a:rPr lang="en-US" sz="3600" b="1" dirty="0" err="1" smtClean="0"/>
              <a:t>Dengar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pendapat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dengan</a:t>
            </a:r>
            <a:r>
              <a:rPr lang="en-US" sz="3600" b="1" dirty="0" smtClean="0"/>
              <a:t> evaluator pro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kontra</a:t>
            </a:r>
            <a:endParaRPr lang="en-US" sz="3600" b="1" dirty="0" smtClean="0"/>
          </a:p>
          <a:p>
            <a:r>
              <a:rPr lang="en-US" sz="3600" b="1" dirty="0" err="1" smtClean="0"/>
              <a:t>Pengambil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keputusan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memutuskan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berdasarkan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argumen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bukti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ILUSTRASI TAHAPAN EVALUASI MODEL ADVERSARY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200400"/>
            <a:ext cx="1676400" cy="685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MENENTUKAN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PROGRAM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219200"/>
            <a:ext cx="20764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43840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33800" y="42672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114800"/>
            <a:ext cx="257175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2192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2857500" y="1676400"/>
            <a:ext cx="800100" cy="38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nt Arrow 12"/>
          <p:cNvSpPr/>
          <p:nvPr/>
        </p:nvSpPr>
        <p:spPr>
          <a:xfrm rot="5400000">
            <a:off x="6515100" y="1485900"/>
            <a:ext cx="685800" cy="1066800"/>
          </a:xfrm>
          <a:prstGeom prst="bentArrow">
            <a:avLst>
              <a:gd name="adj1" fmla="val 5714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7391400" y="4876799"/>
            <a:ext cx="685800" cy="1066800"/>
          </a:xfrm>
          <a:prstGeom prst="bentArrow">
            <a:avLst>
              <a:gd name="adj1" fmla="val 5714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657601" y="5753099"/>
            <a:ext cx="990600" cy="38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505200" y="3124200"/>
            <a:ext cx="251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MENENTUKAN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EVALUATOR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29400" y="4267200"/>
            <a:ext cx="251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00CC"/>
                </a:solidFill>
              </a:rPr>
              <a:t>DENGAR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PENDAPAT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05400" y="6096000"/>
            <a:ext cx="251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MENIMBANG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00CC"/>
                </a:solidFill>
              </a:rPr>
              <a:t>PENDAPAT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5800" y="5943600"/>
            <a:ext cx="251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MEMUTUSKAN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605</Words>
  <Application>Microsoft Office PowerPoint</Application>
  <PresentationFormat>On-screen Show (4:3)</PresentationFormat>
  <Paragraphs>129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oleh</vt:lpstr>
      <vt:lpstr>SIMULASI APLIKASI EVALUASI MODEL ADVERSARY PROGRAM KELAS UNGGULAN PADA SUATU SEKOLAH</vt:lpstr>
      <vt:lpstr>PENGERTIAN APLIKASI EVALUASI MODEL ADVERSARY</vt:lpstr>
      <vt:lpstr>Slide 5</vt:lpstr>
      <vt:lpstr>EVALUASI MODEL ADVERSARY ADVERSARY EVALUATION MODEL</vt:lpstr>
      <vt:lpstr>ILUSTRASI EVALUASI MODEL ADVERSARY</vt:lpstr>
      <vt:lpstr>EMPAT TAHAP EVALUASI MODEL ADVERSARY</vt:lpstr>
      <vt:lpstr>ILUSTRASI TAHAPAN EVALUASI MODEL ADVERSARY</vt:lpstr>
      <vt:lpstr>SIMULASI APLIKASI EVALUASI MODEL ADVERSARY PROGRAM KELAS UNGGULAN PADA SEKOLAH</vt:lpstr>
      <vt:lpstr>DEFINISI KELAS UNGGULAN</vt:lpstr>
      <vt:lpstr>SIMULASI EVALUASI MODEL ADVERSARY</vt:lpstr>
      <vt:lpstr>MENENTUKAN PROGRAM YANG AKAN DIEVALUASI BERPOTENSI PRO DAN KONTRA </vt:lpstr>
      <vt:lpstr>MENGELOMPOKKAN EVALUATOR</vt:lpstr>
      <vt:lpstr>MENGELOMPOKKAN EVALUATOR</vt:lpstr>
      <vt:lpstr>MENGELOMPOKKAN EVALUATOR</vt:lpstr>
      <vt:lpstr>DENGAR PENDAPAT</vt:lpstr>
      <vt:lpstr>DENGAR PENDAPAT</vt:lpstr>
      <vt:lpstr>PENGAMBIL KEPUTUSAN  MEMPERTIMBANGKAN ALASAN-ALASAN UNTUK MEMUTUSKAN</vt:lpstr>
      <vt:lpstr>PENGAMBIL KEPUTUSAN  MEMUTUSKAN</vt:lpstr>
      <vt:lpstr>KEPUTUSAN</vt:lpstr>
      <vt:lpstr>KESIMPULAN</vt:lpstr>
      <vt:lpstr>Referensi</vt:lpstr>
      <vt:lpstr>quiz</vt:lpstr>
      <vt:lpstr>quiz</vt:lpstr>
      <vt:lpstr>quiz</vt:lpstr>
      <vt:lpstr>quiz</vt:lpstr>
      <vt:lpstr>quiz</vt:lpstr>
      <vt:lpstr>Alhamdulillaah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EVALUASI MODEL ADVERSARY</dc:title>
  <dc:creator/>
  <cp:lastModifiedBy>Almas F.Nabilah</cp:lastModifiedBy>
  <cp:revision>84</cp:revision>
  <dcterms:created xsi:type="dcterms:W3CDTF">2006-08-16T00:00:00Z</dcterms:created>
  <dcterms:modified xsi:type="dcterms:W3CDTF">2011-04-09T22:26:40Z</dcterms:modified>
</cp:coreProperties>
</file>